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9" r:id="rId4"/>
    <p:sldId id="262" r:id="rId5"/>
    <p:sldId id="259" r:id="rId6"/>
    <p:sldId id="260" r:id="rId7"/>
    <p:sldId id="263" r:id="rId8"/>
    <p:sldId id="264" r:id="rId9"/>
    <p:sldId id="265" r:id="rId10"/>
    <p:sldId id="270" r:id="rId11"/>
    <p:sldId id="267" r:id="rId12"/>
    <p:sldId id="266" r:id="rId13"/>
    <p:sldId id="268" r:id="rId14"/>
    <p:sldId id="27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4CD"/>
    <a:srgbClr val="F39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86395"/>
  </p:normalViewPr>
  <p:slideViewPr>
    <p:cSldViewPr snapToGrid="0">
      <p:cViewPr varScale="1">
        <p:scale>
          <a:sx n="69" d="100"/>
          <a:sy n="69" d="100"/>
        </p:scale>
        <p:origin x="216" y="10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A2663-3BE9-7D42-A246-FEB216223277}" type="datetimeFigureOut">
              <a:rPr lang="it-IT" smtClean="0"/>
              <a:t>23/09/25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2DAC8-4459-7842-967F-DDBBF16A6C0C}" type="slidenum">
              <a:rPr lang="it-IT" smtClean="0"/>
              <a:t>‹N›</a:t>
            </a:fld>
            <a:endParaRPr lang="it-IT"/>
          </a:p>
        </p:txBody>
      </p:sp>
    </p:spTree>
    <p:extLst>
      <p:ext uri="{BB962C8B-B14F-4D97-AF65-F5344CB8AC3E}">
        <p14:creationId xmlns:p14="http://schemas.microsoft.com/office/powerpoint/2010/main" val="202540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822DAC8-4459-7842-967F-DDBBF16A6C0C}" type="slidenum">
              <a:rPr lang="it-IT" smtClean="0"/>
              <a:t>1</a:t>
            </a:fld>
            <a:endParaRPr lang="it-IT"/>
          </a:p>
        </p:txBody>
      </p:sp>
    </p:spTree>
    <p:extLst>
      <p:ext uri="{BB962C8B-B14F-4D97-AF65-F5344CB8AC3E}">
        <p14:creationId xmlns:p14="http://schemas.microsoft.com/office/powerpoint/2010/main" val="162482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822DAC8-4459-7842-967F-DDBBF16A6C0C}" type="slidenum">
              <a:rPr lang="it-IT" smtClean="0"/>
              <a:t>12</a:t>
            </a:fld>
            <a:endParaRPr lang="it-IT"/>
          </a:p>
        </p:txBody>
      </p:sp>
    </p:spTree>
    <p:extLst>
      <p:ext uri="{BB962C8B-B14F-4D97-AF65-F5344CB8AC3E}">
        <p14:creationId xmlns:p14="http://schemas.microsoft.com/office/powerpoint/2010/main" val="128662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822DAC8-4459-7842-967F-DDBBF16A6C0C}" type="slidenum">
              <a:rPr lang="it-IT" smtClean="0"/>
              <a:t>13</a:t>
            </a:fld>
            <a:endParaRPr lang="it-IT"/>
          </a:p>
        </p:txBody>
      </p:sp>
    </p:spTree>
    <p:extLst>
      <p:ext uri="{BB962C8B-B14F-4D97-AF65-F5344CB8AC3E}">
        <p14:creationId xmlns:p14="http://schemas.microsoft.com/office/powerpoint/2010/main" val="347380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6290-968B-CA8E-255C-204772B669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4D9192-9DE0-24C4-DFC8-D268AB6DF48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95D1CE7-70DB-193C-1320-3DAA8C5B8B0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9E6D786-00E2-FAB3-CCE0-66182C0A3413}"/>
              </a:ext>
            </a:extLst>
          </p:cNvPr>
          <p:cNvSpPr>
            <a:spLocks noGrp="1"/>
          </p:cNvSpPr>
          <p:nvPr>
            <p:ph type="sldNum" sz="quarter" idx="5"/>
          </p:nvPr>
        </p:nvSpPr>
        <p:spPr/>
        <p:txBody>
          <a:bodyPr/>
          <a:lstStyle/>
          <a:p>
            <a:fld id="{7822DAC8-4459-7842-967F-DDBBF16A6C0C}" type="slidenum">
              <a:rPr lang="it-IT" smtClean="0"/>
              <a:t>14</a:t>
            </a:fld>
            <a:endParaRPr lang="it-IT"/>
          </a:p>
        </p:txBody>
      </p:sp>
    </p:spTree>
    <p:extLst>
      <p:ext uri="{BB962C8B-B14F-4D97-AF65-F5344CB8AC3E}">
        <p14:creationId xmlns:p14="http://schemas.microsoft.com/office/powerpoint/2010/main" val="350951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885BD-0651-BC28-2A74-39C3349403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9FD552-BF4F-2519-D7AE-2AC800350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41041D9-E4C5-394E-FC4F-2FFE44F4E2D2}"/>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6429659D-470A-7F01-D714-27EFDA929E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C87D90-0574-0B0B-011E-55D38790245D}"/>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152006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58B49-829B-4465-F5AC-4FC930B896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5416732-5DCC-C961-C0E2-0261545EB1F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33A816-CEFE-8664-18A5-4B761DEC4638}"/>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F6D08F6F-6B79-1656-C042-6AD6FD38D6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E2CF84-6DA1-A8D0-A155-43C390C6843B}"/>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55620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DA09F03-5C3F-65AE-33C4-2D6758F4775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681F96-40D0-32F9-64ED-A40BF3A58B6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C70EFF-F029-28C5-3C9B-B2DFC8C1C154}"/>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2879F586-30CF-9D3F-E8B4-C60E2A311E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233A89-E9D7-F3AB-AE8E-8E2D1F8688D6}"/>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401625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CB2697-3727-5D3F-374C-45143D874B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7FC577-3693-A48E-B741-5F9B5BDAF08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E76C5E3-080E-D2D9-3D8E-4474E8EB831B}"/>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D4DCAD38-2D94-A0BE-B2E6-317CFA263D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525FCF-202C-B8E9-7C74-B1B8D6C7142C}"/>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284271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A53E8-9124-F37F-BB80-45BC32FD36C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26B9C17-2EA0-2D16-863D-673219A7C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D312260-241C-85B0-A074-E7DA86896F48}"/>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1608F8E7-84F0-B0A5-69B3-98FC6621B7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18F1B6-49D1-D736-121C-EB624A097C6B}"/>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203550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448B9-2608-C21D-3654-E09637DB99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7664B5-432A-DD2D-F216-8D4954F4189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86FA8E2-7888-5CD6-3C05-2B460FCFBD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A11EC79-67C5-D387-4FE5-1FA95D05E740}"/>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6" name="Segnaposto piè di pagina 5">
            <a:extLst>
              <a:ext uri="{FF2B5EF4-FFF2-40B4-BE49-F238E27FC236}">
                <a16:creationId xmlns:a16="http://schemas.microsoft.com/office/drawing/2014/main" id="{697044D8-AF3F-4A66-4A3B-8D632401D0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FE3A3C-3E6F-6592-CAEE-2932388F7576}"/>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240926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CA455B-7B6B-6677-FA8B-53CD218D533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6CEB0B-39E5-6AEA-78CB-AC24BDFBB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5AFF03-FAB7-5223-A283-7534B86EE1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CC8E5B-446C-4D9A-743C-9F3AE67C2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992B449-55C3-8F5E-72CA-2C6185ED137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CB402DD-73A7-1BE7-8A82-FE736528379D}"/>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8" name="Segnaposto piè di pagina 7">
            <a:extLst>
              <a:ext uri="{FF2B5EF4-FFF2-40B4-BE49-F238E27FC236}">
                <a16:creationId xmlns:a16="http://schemas.microsoft.com/office/drawing/2014/main" id="{A77856BC-8E82-2310-D27C-F438A82F18E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A728C29-71C3-5889-28E3-91C9760C2075}"/>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10653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9BC755-ECCD-4197-9FAB-2CE6DE393B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411446B-B095-EA85-276C-1036DEFDB155}"/>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4" name="Segnaposto piè di pagina 3">
            <a:extLst>
              <a:ext uri="{FF2B5EF4-FFF2-40B4-BE49-F238E27FC236}">
                <a16:creationId xmlns:a16="http://schemas.microsoft.com/office/drawing/2014/main" id="{68A8FEA1-0E4E-B360-CA06-9BC13964CED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D2AF972-2119-A3DD-CED6-B317DE5AC79C}"/>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377561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3F6B17-25A9-078D-3272-20837FD24ABC}"/>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3" name="Segnaposto piè di pagina 2">
            <a:extLst>
              <a:ext uri="{FF2B5EF4-FFF2-40B4-BE49-F238E27FC236}">
                <a16:creationId xmlns:a16="http://schemas.microsoft.com/office/drawing/2014/main" id="{86A0F7A2-714E-6DD6-A522-D9E5D70F65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3DA6DD4-565E-BF32-4A84-EE5FD9387E83}"/>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224179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2EF24-2494-94FF-60C3-61312B4DD6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BF6AFF-E8DA-9212-C661-95F1A2B4D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AF1D4D-83B0-7CD1-3A92-EDA27700A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5DF30F-3628-D04D-9B45-47F1826E9A2C}"/>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6" name="Segnaposto piè di pagina 5">
            <a:extLst>
              <a:ext uri="{FF2B5EF4-FFF2-40B4-BE49-F238E27FC236}">
                <a16:creationId xmlns:a16="http://schemas.microsoft.com/office/drawing/2014/main" id="{1A73C980-7F60-9CDC-2213-0510067E99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AFFB10-5665-2123-CE60-07893F539C6B}"/>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3188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58A1D-C656-2403-83D7-BF34216ECF1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596C11E-6CD7-F713-3AA0-91E1321B7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A66D5EC-24E3-E2FF-AF24-4576784B3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2366823-E152-6F95-4AEB-950448CE1738}"/>
              </a:ext>
            </a:extLst>
          </p:cNvPr>
          <p:cNvSpPr>
            <a:spLocks noGrp="1"/>
          </p:cNvSpPr>
          <p:nvPr>
            <p:ph type="dt" sz="half" idx="10"/>
          </p:nvPr>
        </p:nvSpPr>
        <p:spPr/>
        <p:txBody>
          <a:bodyPr/>
          <a:lstStyle/>
          <a:p>
            <a:fld id="{4C9E606C-7064-5D4E-9504-1485FFDB4EC7}" type="datetimeFigureOut">
              <a:rPr lang="it-IT" smtClean="0"/>
              <a:t>23/09/25</a:t>
            </a:fld>
            <a:endParaRPr lang="it-IT"/>
          </a:p>
        </p:txBody>
      </p:sp>
      <p:sp>
        <p:nvSpPr>
          <p:cNvPr id="6" name="Segnaposto piè di pagina 5">
            <a:extLst>
              <a:ext uri="{FF2B5EF4-FFF2-40B4-BE49-F238E27FC236}">
                <a16:creationId xmlns:a16="http://schemas.microsoft.com/office/drawing/2014/main" id="{655A455B-D13D-C092-42A2-BC6ECBC52A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22D2131-339E-79CB-3220-AF3B6E4909B1}"/>
              </a:ext>
            </a:extLst>
          </p:cNvPr>
          <p:cNvSpPr>
            <a:spLocks noGrp="1"/>
          </p:cNvSpPr>
          <p:nvPr>
            <p:ph type="sldNum" sz="quarter" idx="12"/>
          </p:nvPr>
        </p:nvSpPr>
        <p:spPr/>
        <p:txBody>
          <a:bodyPr/>
          <a:lstStyle/>
          <a:p>
            <a:fld id="{5092769A-DEDF-BF46-8E18-8D09EAE736DE}" type="slidenum">
              <a:rPr lang="it-IT" smtClean="0"/>
              <a:t>‹N›</a:t>
            </a:fld>
            <a:endParaRPr lang="it-IT"/>
          </a:p>
        </p:txBody>
      </p:sp>
    </p:spTree>
    <p:extLst>
      <p:ext uri="{BB962C8B-B14F-4D97-AF65-F5344CB8AC3E}">
        <p14:creationId xmlns:p14="http://schemas.microsoft.com/office/powerpoint/2010/main" val="8552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654820-C5AD-FDF7-0FF8-ED88510DD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11B3F7-62C3-C992-BB4F-FBE111DC8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9FD89A-ACC1-FF99-19C9-66200BF54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E606C-7064-5D4E-9504-1485FFDB4EC7}" type="datetimeFigureOut">
              <a:rPr lang="it-IT" smtClean="0"/>
              <a:t>23/09/25</a:t>
            </a:fld>
            <a:endParaRPr lang="it-IT"/>
          </a:p>
        </p:txBody>
      </p:sp>
      <p:sp>
        <p:nvSpPr>
          <p:cNvPr id="5" name="Segnaposto piè di pagina 4">
            <a:extLst>
              <a:ext uri="{FF2B5EF4-FFF2-40B4-BE49-F238E27FC236}">
                <a16:creationId xmlns:a16="http://schemas.microsoft.com/office/drawing/2014/main" id="{E41B6C90-7722-146C-ABB8-5DB054873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A98BF73-273C-59D7-C024-B38B5CFED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2769A-DEDF-BF46-8E18-8D09EAE736DE}" type="slidenum">
              <a:rPr lang="it-IT" smtClean="0"/>
              <a:t>‹N›</a:t>
            </a:fld>
            <a:endParaRPr lang="it-IT"/>
          </a:p>
        </p:txBody>
      </p:sp>
    </p:spTree>
    <p:extLst>
      <p:ext uri="{BB962C8B-B14F-4D97-AF65-F5344CB8AC3E}">
        <p14:creationId xmlns:p14="http://schemas.microsoft.com/office/powerpoint/2010/main" val="208122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9B1FE19-5FBA-2882-5EB3-FB598621DB1C}"/>
              </a:ext>
            </a:extLst>
          </p:cNvPr>
          <p:cNvPicPr>
            <a:picLocks noChangeAspect="1"/>
          </p:cNvPicPr>
          <p:nvPr/>
        </p:nvPicPr>
        <p:blipFill>
          <a:blip r:embed="rId3"/>
          <a:stretch>
            <a:fillRect/>
          </a:stretch>
        </p:blipFill>
        <p:spPr>
          <a:xfrm>
            <a:off x="-1" y="0"/>
            <a:ext cx="12198669" cy="6858000"/>
          </a:xfrm>
          <a:prstGeom prst="rect">
            <a:avLst/>
          </a:prstGeom>
        </p:spPr>
      </p:pic>
      <p:sp>
        <p:nvSpPr>
          <p:cNvPr id="2" name="Titolo 1">
            <a:extLst>
              <a:ext uri="{FF2B5EF4-FFF2-40B4-BE49-F238E27FC236}">
                <a16:creationId xmlns:a16="http://schemas.microsoft.com/office/drawing/2014/main" id="{A0ED6AE6-ABD3-8700-26BA-9CF964D83180}"/>
              </a:ext>
            </a:extLst>
          </p:cNvPr>
          <p:cNvSpPr>
            <a:spLocks noGrp="1"/>
          </p:cNvSpPr>
          <p:nvPr>
            <p:ph type="ctrTitle"/>
          </p:nvPr>
        </p:nvSpPr>
        <p:spPr>
          <a:xfrm>
            <a:off x="888098" y="2236424"/>
            <a:ext cx="10415804" cy="2047044"/>
          </a:xfrm>
        </p:spPr>
        <p:txBody>
          <a:bodyPr>
            <a:noAutofit/>
          </a:bodyPr>
          <a:lstStyle/>
          <a:p>
            <a:br>
              <a:rPr lang="it-IT" dirty="0"/>
            </a:br>
            <a:r>
              <a:rPr lang="it-IT" sz="3200" b="1" dirty="0">
                <a:solidFill>
                  <a:schemeClr val="bg1"/>
                </a:solidFill>
                <a:latin typeface="Arial" panose="020B0604020202020204" pitchFamily="34" charset="0"/>
                <a:cs typeface="Arial" panose="020B0604020202020204" pitchFamily="34" charset="0"/>
              </a:rPr>
              <a:t>Le nuove tutele per l’utente finale: aggiornamento del servizio di assistenza e lotta allo spoofing </a:t>
            </a:r>
            <a:br>
              <a:rPr lang="it-IT" sz="4000" dirty="0">
                <a:latin typeface="Arial" panose="020B0604020202020204" pitchFamily="34" charset="0"/>
                <a:cs typeface="Arial" panose="020B0604020202020204" pitchFamily="34" charset="0"/>
              </a:rPr>
            </a:br>
            <a:endParaRPr lang="it-IT" sz="4000" b="1" i="0" dirty="0">
              <a:solidFill>
                <a:schemeClr val="bg1"/>
              </a:solidFill>
              <a:effectLst/>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id="{8539770B-AF93-3097-8487-5DDE42DFA55E}"/>
              </a:ext>
            </a:extLst>
          </p:cNvPr>
          <p:cNvSpPr>
            <a:spLocks noGrp="1"/>
          </p:cNvSpPr>
          <p:nvPr>
            <p:ph type="subTitle" idx="1"/>
          </p:nvPr>
        </p:nvSpPr>
        <p:spPr>
          <a:xfrm>
            <a:off x="1524000" y="4283468"/>
            <a:ext cx="9144000" cy="1505238"/>
          </a:xfrm>
        </p:spPr>
        <p:txBody>
          <a:bodyPr/>
          <a:lstStyle/>
          <a:p>
            <a:r>
              <a:rPr lang="it-IT" sz="3200" b="1" dirty="0">
                <a:solidFill>
                  <a:srgbClr val="FFFF00"/>
                </a:solidFill>
                <a:latin typeface="Arial" panose="020B0604020202020204" pitchFamily="34" charset="0"/>
                <a:cs typeface="Arial" panose="020B0604020202020204" pitchFamily="34" charset="0"/>
              </a:rPr>
              <a:t>Avv. Vincenzo Gallotto</a:t>
            </a:r>
          </a:p>
          <a:p>
            <a:r>
              <a:rPr lang="it-IT" dirty="0">
                <a:solidFill>
                  <a:schemeClr val="bg1"/>
                </a:solidFill>
                <a:latin typeface="Arial" panose="020B0604020202020204" pitchFamily="34" charset="0"/>
                <a:cs typeface="Arial" panose="020B0604020202020204" pitchFamily="34" charset="0"/>
              </a:rPr>
              <a:t>Studio legale Gallotto</a:t>
            </a:r>
          </a:p>
        </p:txBody>
      </p:sp>
    </p:spTree>
    <p:extLst>
      <p:ext uri="{BB962C8B-B14F-4D97-AF65-F5344CB8AC3E}">
        <p14:creationId xmlns:p14="http://schemas.microsoft.com/office/powerpoint/2010/main" val="128535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5B806-4C2F-E070-04B4-D93370E4782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7DD8C85-6FEE-BFE1-A417-66620823702F}"/>
              </a:ext>
            </a:extLst>
          </p:cNvPr>
          <p:cNvSpPr>
            <a:spLocks noGrp="1"/>
          </p:cNvSpPr>
          <p:nvPr>
            <p:ph idx="1"/>
          </p:nvPr>
        </p:nvSpPr>
        <p:spPr/>
        <p:txBody>
          <a:bodyPr/>
          <a:lstStyle/>
          <a:p>
            <a:endParaRPr lang="it-IT" dirty="0"/>
          </a:p>
        </p:txBody>
      </p:sp>
      <p:pic>
        <p:nvPicPr>
          <p:cNvPr id="5" name="Immagine 4">
            <a:extLst>
              <a:ext uri="{FF2B5EF4-FFF2-40B4-BE49-F238E27FC236}">
                <a16:creationId xmlns:a16="http://schemas.microsoft.com/office/drawing/2014/main" id="{73B96BB2-A97A-4BBD-6DAF-6146E18FB63A}"/>
              </a:ext>
            </a:extLst>
          </p:cNvPr>
          <p:cNvPicPr>
            <a:picLocks noChangeAspect="1"/>
          </p:cNvPicPr>
          <p:nvPr/>
        </p:nvPicPr>
        <p:blipFill>
          <a:blip r:embed="rId2"/>
          <a:stretch>
            <a:fillRect/>
          </a:stretch>
        </p:blipFill>
        <p:spPr>
          <a:xfrm>
            <a:off x="-6669" y="0"/>
            <a:ext cx="12198669" cy="6858000"/>
          </a:xfrm>
          <a:prstGeom prst="rect">
            <a:avLst/>
          </a:prstGeom>
        </p:spPr>
      </p:pic>
      <p:sp>
        <p:nvSpPr>
          <p:cNvPr id="6" name="Titolo 1">
            <a:extLst>
              <a:ext uri="{FF2B5EF4-FFF2-40B4-BE49-F238E27FC236}">
                <a16:creationId xmlns:a16="http://schemas.microsoft.com/office/drawing/2014/main" id="{17FC1F5E-1D59-49CE-60E3-3D0EE459A834}"/>
              </a:ext>
            </a:extLst>
          </p:cNvPr>
          <p:cNvSpPr txBox="1">
            <a:spLocks/>
          </p:cNvSpPr>
          <p:nvPr/>
        </p:nvSpPr>
        <p:spPr>
          <a:xfrm>
            <a:off x="1903445" y="1131411"/>
            <a:ext cx="9450355" cy="694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030A0"/>
                </a:solidFill>
                <a:latin typeface="Arial" panose="020B0604020202020204" pitchFamily="34" charset="0"/>
                <a:cs typeface="Arial" panose="020B0604020202020204" pitchFamily="34" charset="0"/>
              </a:rPr>
              <a:t>Delibera 106/25/CONS: CLI SPOOFING</a:t>
            </a:r>
            <a:endParaRPr lang="it-IT" sz="3200" b="1" i="1" dirty="0">
              <a:solidFill>
                <a:srgbClr val="7030A0"/>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3FE8D11-D644-46CE-0C5B-3301C3498C6F}"/>
              </a:ext>
            </a:extLst>
          </p:cNvPr>
          <p:cNvSpPr txBox="1"/>
          <p:nvPr/>
        </p:nvSpPr>
        <p:spPr>
          <a:xfrm>
            <a:off x="1399592" y="2500604"/>
            <a:ext cx="9954208" cy="3729547"/>
          </a:xfrm>
          <a:prstGeom prst="rect">
            <a:avLst/>
          </a:prstGeom>
          <a:noFill/>
        </p:spPr>
        <p:txBody>
          <a:bodyPr wrap="square" rtlCol="0">
            <a:spAutoFit/>
          </a:bodyPr>
          <a:lstStyle/>
          <a:p>
            <a:pPr algn="just">
              <a:lnSpc>
                <a:spcPct val="140000"/>
              </a:lnSpc>
              <a:spcBef>
                <a:spcPct val="0"/>
              </a:spcBef>
            </a:pPr>
            <a:r>
              <a:rPr lang="it-IT" sz="1900" dirty="0">
                <a:latin typeface="Arial" panose="020B0604020202020204" pitchFamily="34" charset="0"/>
                <a:ea typeface="+mj-ea"/>
                <a:cs typeface="Arial" panose="020B0604020202020204" pitchFamily="34" charset="0"/>
              </a:rPr>
              <a:t>Con la delibera </a:t>
            </a:r>
            <a:r>
              <a:rPr lang="it-IT" sz="1900" b="1" dirty="0">
                <a:latin typeface="Arial" panose="020B0604020202020204" pitchFamily="34" charset="0"/>
                <a:ea typeface="+mj-ea"/>
                <a:cs typeface="Arial" panose="020B0604020202020204" pitchFamily="34" charset="0"/>
              </a:rPr>
              <a:t>n. 106/25/CONS </a:t>
            </a:r>
            <a:r>
              <a:rPr lang="it-IT" sz="1900" dirty="0">
                <a:latin typeface="Arial" panose="020B0604020202020204" pitchFamily="34" charset="0"/>
                <a:ea typeface="+mj-ea"/>
                <a:cs typeface="Arial" panose="020B0604020202020204" pitchFamily="34" charset="0"/>
              </a:rPr>
              <a:t>l’autorità ha introdotto una serie di misure volte ad arginare il fenomeno del c.d. spoofing, la pratica consistente nella manipolazione dell’informazione che trasporta l’identità del chiamante, il c.d. CLI, al fine di impedirne l’identificazione e la </a:t>
            </a:r>
            <a:r>
              <a:rPr lang="it-IT" sz="1900" dirty="0" err="1">
                <a:latin typeface="Arial" panose="020B0604020202020204" pitchFamily="34" charset="0"/>
                <a:ea typeface="+mj-ea"/>
                <a:cs typeface="Arial" panose="020B0604020202020204" pitchFamily="34" charset="0"/>
              </a:rPr>
              <a:t>richiamabilità</a:t>
            </a:r>
            <a:r>
              <a:rPr lang="it-IT" sz="1900" dirty="0">
                <a:latin typeface="Arial" panose="020B0604020202020204" pitchFamily="34" charset="0"/>
                <a:ea typeface="+mj-ea"/>
                <a:cs typeface="Arial" panose="020B0604020202020204" pitchFamily="34" charset="0"/>
              </a:rPr>
              <a:t> (l’utente chiamato visualizza un numero chiamante che non corrisponde a chi ha effettivamente originato la chiamata).</a:t>
            </a:r>
          </a:p>
          <a:p>
            <a:pPr algn="just">
              <a:lnSpc>
                <a:spcPct val="140000"/>
              </a:lnSpc>
              <a:spcBef>
                <a:spcPct val="0"/>
              </a:spcBef>
            </a:pPr>
            <a:r>
              <a:rPr lang="it-IT" sz="1900" dirty="0">
                <a:latin typeface="Arial" panose="020B0604020202020204" pitchFamily="34" charset="0"/>
                <a:ea typeface="+mj-ea"/>
                <a:cs typeface="Arial" panose="020B0604020202020204" pitchFamily="34" charset="0"/>
              </a:rPr>
              <a:t>La possibilità di celare l’identità del chiamante attraverso lo spoofing è all’origine del diffuso fenomeno delle chiamate “moleste” ricevute dagli utenti, con cui vengono fatti oggetto di pratiche scorrette e aggressive di telemarketing e </a:t>
            </a:r>
            <a:r>
              <a:rPr lang="it-IT" sz="1900" dirty="0" err="1">
                <a:latin typeface="Arial" panose="020B0604020202020204" pitchFamily="34" charset="0"/>
                <a:ea typeface="+mj-ea"/>
                <a:cs typeface="Arial" panose="020B0604020202020204" pitchFamily="34" charset="0"/>
              </a:rPr>
              <a:t>teleselling</a:t>
            </a:r>
            <a:r>
              <a:rPr lang="it-IT" sz="1900" dirty="0">
                <a:latin typeface="Arial" panose="020B0604020202020204" pitchFamily="34" charset="0"/>
                <a:ea typeface="+mj-ea"/>
                <a:cs typeface="Arial" panose="020B0604020202020204" pitchFamily="34" charset="0"/>
              </a:rPr>
              <a:t>, oltre a che di vere e proprie truffe.</a:t>
            </a:r>
          </a:p>
        </p:txBody>
      </p:sp>
    </p:spTree>
    <p:extLst>
      <p:ext uri="{BB962C8B-B14F-4D97-AF65-F5344CB8AC3E}">
        <p14:creationId xmlns:p14="http://schemas.microsoft.com/office/powerpoint/2010/main" val="7731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E8ED1F-BF63-73F0-D038-9089D4A924E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6E7E168-BAE5-675A-B481-21F742544B85}"/>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BBF262CE-6BBC-3675-4079-522489D192FF}"/>
              </a:ext>
            </a:extLst>
          </p:cNvPr>
          <p:cNvPicPr>
            <a:picLocks noChangeAspect="1"/>
          </p:cNvPicPr>
          <p:nvPr/>
        </p:nvPicPr>
        <p:blipFill>
          <a:blip r:embed="rId2"/>
          <a:stretch>
            <a:fillRect/>
          </a:stretch>
        </p:blipFill>
        <p:spPr>
          <a:xfrm>
            <a:off x="-6669" y="13177"/>
            <a:ext cx="12198669" cy="6858000"/>
          </a:xfrm>
          <a:prstGeom prst="rect">
            <a:avLst/>
          </a:prstGeom>
        </p:spPr>
      </p:pic>
      <p:sp>
        <p:nvSpPr>
          <p:cNvPr id="5" name="Titolo 1">
            <a:extLst>
              <a:ext uri="{FF2B5EF4-FFF2-40B4-BE49-F238E27FC236}">
                <a16:creationId xmlns:a16="http://schemas.microsoft.com/office/drawing/2014/main" id="{D1D45401-F1A9-9952-88BC-FA5B05B75461}"/>
              </a:ext>
            </a:extLst>
          </p:cNvPr>
          <p:cNvSpPr txBox="1">
            <a:spLocks/>
          </p:cNvSpPr>
          <p:nvPr/>
        </p:nvSpPr>
        <p:spPr>
          <a:xfrm>
            <a:off x="1184641" y="542291"/>
            <a:ext cx="9087046" cy="586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030A0"/>
                </a:solidFill>
                <a:latin typeface="Arial" panose="020B0604020202020204" pitchFamily="34" charset="0"/>
                <a:cs typeface="Arial" panose="020B0604020202020204" pitchFamily="34" charset="0"/>
              </a:rPr>
              <a:t>Delibera 106/25/CONS: </a:t>
            </a:r>
            <a:r>
              <a:rPr lang="it-IT" sz="3200" b="1" i="1" dirty="0">
                <a:solidFill>
                  <a:srgbClr val="7030A0"/>
                </a:solidFill>
                <a:latin typeface="Arial" panose="020B0604020202020204" pitchFamily="34" charset="0"/>
                <a:cs typeface="Arial" panose="020B0604020202020204" pitchFamily="34" charset="0"/>
              </a:rPr>
              <a:t>spoofing</a:t>
            </a:r>
          </a:p>
        </p:txBody>
      </p:sp>
      <p:sp>
        <p:nvSpPr>
          <p:cNvPr id="6" name="Titolo 1">
            <a:extLst>
              <a:ext uri="{FF2B5EF4-FFF2-40B4-BE49-F238E27FC236}">
                <a16:creationId xmlns:a16="http://schemas.microsoft.com/office/drawing/2014/main" id="{200D5A42-CC63-6ADB-C673-BE65064EC637}"/>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28D7EF1F-A77E-E58E-0DA8-DE34C085D805}"/>
              </a:ext>
            </a:extLst>
          </p:cNvPr>
          <p:cNvSpPr txBox="1">
            <a:spLocks/>
          </p:cNvSpPr>
          <p:nvPr/>
        </p:nvSpPr>
        <p:spPr>
          <a:xfrm>
            <a:off x="1123872" y="1305087"/>
            <a:ext cx="9944255" cy="518778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endParaRPr lang="it-IT" sz="2000" dirty="0">
              <a:latin typeface="Arial" panose="020B0604020202020204" pitchFamily="34" charset="0"/>
              <a:cs typeface="Arial" panose="020B0604020202020204" pitchFamily="34" charset="0"/>
              <a:sym typeface="Wingdings" pitchFamily="2" charset="2"/>
            </a:endParaRPr>
          </a:p>
          <a:p>
            <a:pPr algn="just">
              <a:lnSpc>
                <a:spcPct val="150000"/>
              </a:lnSpc>
            </a:pPr>
            <a:r>
              <a:rPr lang="it-IT" sz="2000" b="1" dirty="0">
                <a:latin typeface="Arial" panose="020B0604020202020204" pitchFamily="34" charset="0"/>
                <a:cs typeface="Arial" panose="020B0604020202020204" pitchFamily="34" charset="0"/>
                <a:sym typeface="Wingdings" pitchFamily="2" charset="2"/>
              </a:rPr>
              <a:t>Delibera 106/25/CONS: </a:t>
            </a:r>
            <a:r>
              <a:rPr lang="it-IT" sz="2000" dirty="0">
                <a:latin typeface="Arial" panose="020B0604020202020204" pitchFamily="34" charset="0"/>
                <a:cs typeface="Arial" panose="020B0604020202020204" pitchFamily="34" charset="0"/>
                <a:sym typeface="Wingdings" pitchFamily="2" charset="2"/>
              </a:rPr>
              <a:t>pubblicata il 19/05/2025, introduce delle misure tecniche di blocco chiamate con CLI falsificati, in particolare dall’estero.</a:t>
            </a:r>
          </a:p>
          <a:p>
            <a:pPr algn="just">
              <a:lnSpc>
                <a:spcPct val="150000"/>
              </a:lnSpc>
            </a:pPr>
            <a:r>
              <a:rPr lang="it-IT" sz="2000" dirty="0">
                <a:latin typeface="Arial" panose="020B0604020202020204" pitchFamily="34" charset="0"/>
                <a:cs typeface="Arial" panose="020B0604020202020204" pitchFamily="34" charset="0"/>
                <a:sym typeface="Wingdings" pitchFamily="2" charset="2"/>
              </a:rPr>
              <a:t>Ai sensi dell’</a:t>
            </a:r>
            <a:r>
              <a:rPr lang="it-IT" sz="2000" b="1" dirty="0">
                <a:latin typeface="Arial" panose="020B0604020202020204" pitchFamily="34" charset="0"/>
                <a:cs typeface="Arial" panose="020B0604020202020204" pitchFamily="34" charset="0"/>
                <a:sym typeface="Wingdings" pitchFamily="2" charset="2"/>
              </a:rPr>
              <a:t>art 8</a:t>
            </a:r>
            <a:r>
              <a:rPr lang="it-IT" sz="2000" dirty="0">
                <a:latin typeface="Arial" panose="020B0604020202020204" pitchFamily="34" charset="0"/>
                <a:cs typeface="Arial" panose="020B0604020202020204" pitchFamily="34" charset="0"/>
                <a:sym typeface="Wingdings" pitchFamily="2" charset="2"/>
              </a:rPr>
              <a:t> della delibera 106/25/CONS, gli Operatori, quando gestiscono direttamente chiamate vocali internazionali in arrivo sulle loro interfacce di rete, adottano misure: </a:t>
            </a:r>
          </a:p>
          <a:p>
            <a:pPr marL="342900" indent="-342900" algn="just">
              <a:lnSpc>
                <a:spcPct val="150000"/>
              </a:lnSpc>
              <a:buFontTx/>
              <a:buChar char="-"/>
            </a:pPr>
            <a:r>
              <a:rPr lang="it-IT" sz="2000" dirty="0">
                <a:latin typeface="Arial" panose="020B0604020202020204" pitchFamily="34" charset="0"/>
                <a:cs typeface="Arial" panose="020B0604020202020204" pitchFamily="34" charset="0"/>
                <a:sym typeface="Wingdings" pitchFamily="2" charset="2"/>
              </a:rPr>
              <a:t>Per bloccare chiamate internazionali in arrivo, in violazione della Raccomandazione ITU-T E.157;</a:t>
            </a:r>
          </a:p>
          <a:p>
            <a:pPr marL="342900" indent="-342900" algn="just">
              <a:lnSpc>
                <a:spcPct val="150000"/>
              </a:lnSpc>
              <a:buFontTx/>
              <a:buChar char="-"/>
            </a:pPr>
            <a:r>
              <a:rPr lang="it-IT" sz="2000" dirty="0">
                <a:latin typeface="Arial" panose="020B0604020202020204" pitchFamily="34" charset="0"/>
                <a:cs typeface="Arial" panose="020B0604020202020204" pitchFamily="34" charset="0"/>
                <a:sym typeface="Wingdings" pitchFamily="2" charset="2"/>
              </a:rPr>
              <a:t>Per bloccare chiamate internazionali in arrivo con un numero geografico/fisso nazionale E.164, salvo casi giustificati;</a:t>
            </a:r>
          </a:p>
          <a:p>
            <a:pPr marL="342900" indent="-342900" algn="just">
              <a:lnSpc>
                <a:spcPct val="150000"/>
              </a:lnSpc>
              <a:buFontTx/>
              <a:buChar char="-"/>
            </a:pPr>
            <a:r>
              <a:rPr lang="it-IT" sz="2000" dirty="0">
                <a:latin typeface="Arial" panose="020B0604020202020204" pitchFamily="34" charset="0"/>
                <a:cs typeface="Arial" panose="020B0604020202020204" pitchFamily="34" charset="0"/>
                <a:sym typeface="Wingdings" pitchFamily="2" charset="2"/>
              </a:rPr>
              <a:t>Per chiamare chiamate internazionali provenienti da numero mobile nazionale E.164 come CLI, dopo aver verificato che l’utente non sia in roaming all’estero.</a:t>
            </a:r>
          </a:p>
          <a:p>
            <a:pPr algn="just">
              <a:lnSpc>
                <a:spcPct val="150000"/>
              </a:lnSpc>
            </a:pPr>
            <a:endParaRPr lang="it-IT" sz="2000" dirty="0">
              <a:latin typeface="+mn-lt"/>
              <a:cs typeface="Arial" panose="020B0604020202020204" pitchFamily="34" charset="0"/>
              <a:sym typeface="Wingdings" pitchFamily="2" charset="2"/>
            </a:endParaRPr>
          </a:p>
          <a:p>
            <a:pPr marL="285750" indent="-285750">
              <a:lnSpc>
                <a:spcPct val="150000"/>
              </a:lnSpc>
              <a:buFontTx/>
              <a:buChar char="-"/>
            </a:pPr>
            <a:endParaRPr lang="it-IT" sz="1800" dirty="0">
              <a:latin typeface="+mn-lt"/>
              <a:sym typeface="Wingdings" pitchFamily="2" charset="2"/>
            </a:endParaRPr>
          </a:p>
        </p:txBody>
      </p:sp>
    </p:spTree>
    <p:extLst>
      <p:ext uri="{BB962C8B-B14F-4D97-AF65-F5344CB8AC3E}">
        <p14:creationId xmlns:p14="http://schemas.microsoft.com/office/powerpoint/2010/main" val="132462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2DFF51B-90DD-FF4F-BA6B-EAE29917F707}"/>
              </a:ext>
            </a:extLst>
          </p:cNvPr>
          <p:cNvPicPr>
            <a:picLocks noChangeAspect="1"/>
          </p:cNvPicPr>
          <p:nvPr/>
        </p:nvPicPr>
        <p:blipFill>
          <a:blip r:embed="rId3"/>
          <a:stretch>
            <a:fillRect/>
          </a:stretch>
        </p:blipFill>
        <p:spPr>
          <a:xfrm>
            <a:off x="0" y="0"/>
            <a:ext cx="12198669" cy="6858000"/>
          </a:xfrm>
          <a:prstGeom prst="rect">
            <a:avLst/>
          </a:prstGeom>
        </p:spPr>
      </p:pic>
      <p:sp>
        <p:nvSpPr>
          <p:cNvPr id="3" name="Titolo 1">
            <a:extLst>
              <a:ext uri="{FF2B5EF4-FFF2-40B4-BE49-F238E27FC236}">
                <a16:creationId xmlns:a16="http://schemas.microsoft.com/office/drawing/2014/main" id="{3A378FE7-E367-C218-E1CE-3065CB9B7A43}"/>
              </a:ext>
            </a:extLst>
          </p:cNvPr>
          <p:cNvSpPr txBox="1">
            <a:spLocks/>
          </p:cNvSpPr>
          <p:nvPr/>
        </p:nvSpPr>
        <p:spPr>
          <a:xfrm>
            <a:off x="1123372" y="505122"/>
            <a:ext cx="9087046" cy="460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030A0"/>
                </a:solidFill>
                <a:latin typeface="Arial" panose="020B0604020202020204" pitchFamily="34" charset="0"/>
                <a:cs typeface="Arial" panose="020B0604020202020204" pitchFamily="34" charset="0"/>
              </a:rPr>
              <a:t>Stato, criticità e conclusioni </a:t>
            </a:r>
          </a:p>
        </p:txBody>
      </p:sp>
      <p:sp>
        <p:nvSpPr>
          <p:cNvPr id="4" name="Titolo 1">
            <a:extLst>
              <a:ext uri="{FF2B5EF4-FFF2-40B4-BE49-F238E27FC236}">
                <a16:creationId xmlns:a16="http://schemas.microsoft.com/office/drawing/2014/main" id="{C06FD4B1-B2FD-A8E6-997B-A27EA6F9CCC0}"/>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5" name="Titolo 1">
            <a:extLst>
              <a:ext uri="{FF2B5EF4-FFF2-40B4-BE49-F238E27FC236}">
                <a16:creationId xmlns:a16="http://schemas.microsoft.com/office/drawing/2014/main" id="{B873657C-4FB0-BB5D-4FFD-12E2FBB5C368}"/>
              </a:ext>
            </a:extLst>
          </p:cNvPr>
          <p:cNvSpPr txBox="1">
            <a:spLocks/>
          </p:cNvSpPr>
          <p:nvPr/>
        </p:nvSpPr>
        <p:spPr>
          <a:xfrm>
            <a:off x="1123372" y="1151579"/>
            <a:ext cx="9658391" cy="55201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endParaRPr lang="it-IT" sz="1800" b="1" dirty="0">
              <a:latin typeface="Arial" panose="020B0604020202020204" pitchFamily="34" charset="0"/>
              <a:cs typeface="Arial" panose="020B0604020202020204" pitchFamily="34" charset="0"/>
            </a:endParaRPr>
          </a:p>
          <a:p>
            <a:pPr algn="just">
              <a:lnSpc>
                <a:spcPct val="150000"/>
              </a:lnSpc>
            </a:pPr>
            <a:r>
              <a:rPr lang="it-IT" sz="1800" b="1" dirty="0">
                <a:latin typeface="Arial" panose="020B0604020202020204" pitchFamily="34" charset="0"/>
                <a:cs typeface="Arial" panose="020B0604020202020204" pitchFamily="34" charset="0"/>
              </a:rPr>
              <a:t>Operatori coinvolti:</a:t>
            </a:r>
          </a:p>
          <a:p>
            <a:pPr marL="342900" indent="-342900" algn="just">
              <a:lnSpc>
                <a:spcPct val="150000"/>
              </a:lnSpc>
              <a:buFontTx/>
              <a:buChar char="-"/>
            </a:pPr>
            <a:r>
              <a:rPr lang="it-IT" sz="1800" dirty="0">
                <a:latin typeface="Arial" panose="020B0604020202020204" pitchFamily="34" charset="0"/>
                <a:cs typeface="Arial" panose="020B0604020202020204" pitchFamily="34" charset="0"/>
              </a:rPr>
              <a:t>I c.d. </a:t>
            </a:r>
            <a:r>
              <a:rPr lang="it-IT" sz="1800" b="1" dirty="0">
                <a:latin typeface="Arial" panose="020B0604020202020204" pitchFamily="34" charset="0"/>
                <a:cs typeface="Arial" panose="020B0604020202020204" pitchFamily="34" charset="0"/>
              </a:rPr>
              <a:t>Carrier internazionali, </a:t>
            </a:r>
            <a:r>
              <a:rPr lang="it-IT" sz="1800" dirty="0">
                <a:latin typeface="Arial" panose="020B0604020202020204" pitchFamily="34" charset="0"/>
                <a:cs typeface="Arial" panose="020B0604020202020204" pitchFamily="34" charset="0"/>
              </a:rPr>
              <a:t>gli operatori italiani che gestiscono le «interfacce di confine»</a:t>
            </a:r>
          </a:p>
          <a:p>
            <a:pPr marL="342900" indent="-342900" algn="just">
              <a:lnSpc>
                <a:spcPct val="150000"/>
              </a:lnSpc>
              <a:buFontTx/>
              <a:buChar char="-"/>
            </a:pPr>
            <a:r>
              <a:rPr lang="it-IT" sz="1800" b="1" dirty="0">
                <a:latin typeface="Arial" panose="020B0604020202020204" pitchFamily="34" charset="0"/>
                <a:cs typeface="Arial" panose="020B0604020202020204" pitchFamily="34" charset="0"/>
              </a:rPr>
              <a:t>Operatori mobili</a:t>
            </a:r>
            <a:r>
              <a:rPr lang="it-IT" sz="1800" dirty="0">
                <a:latin typeface="Arial" panose="020B0604020202020204" pitchFamily="34" charset="0"/>
                <a:cs typeface="Arial" panose="020B0604020202020204" pitchFamily="34" charset="0"/>
              </a:rPr>
              <a:t>, devono fornire informazioni sullo stato di roaming per distinguere chiamate legittime o fraudolente.</a:t>
            </a:r>
          </a:p>
          <a:p>
            <a:pPr marL="342900" indent="-342900" algn="just">
              <a:lnSpc>
                <a:spcPct val="150000"/>
              </a:lnSpc>
              <a:buFontTx/>
              <a:buChar char="-"/>
            </a:pPr>
            <a:r>
              <a:rPr lang="it-IT" sz="1800" b="1" dirty="0">
                <a:latin typeface="Arial" panose="020B0604020202020204" pitchFamily="34" charset="0"/>
                <a:cs typeface="Arial" panose="020B0604020202020204" pitchFamily="34" charset="0"/>
              </a:rPr>
              <a:t>Operatori nazionali</a:t>
            </a:r>
            <a:r>
              <a:rPr lang="it-IT" sz="1800" dirty="0">
                <a:latin typeface="Arial" panose="020B0604020202020204" pitchFamily="34" charset="0"/>
                <a:cs typeface="Arial" panose="020B0604020202020204" pitchFamily="34" charset="0"/>
              </a:rPr>
              <a:t> che gestiscono direttamente chiamate vocali nazionali sulle loro interfacce di rete, analizzano in un apposito tavolo tecnico la fattibilità di misure per il blocco delle chiamate non in uso agli utenti finali (</a:t>
            </a:r>
            <a:r>
              <a:rPr lang="it-IT" sz="1800" b="1" dirty="0">
                <a:latin typeface="Arial" panose="020B0604020202020204" pitchFamily="34" charset="0"/>
                <a:cs typeface="Arial" panose="020B0604020202020204" pitchFamily="34" charset="0"/>
              </a:rPr>
              <a:t>Tavolo tecnico riunione 18 luglio 2025</a:t>
            </a:r>
            <a:r>
              <a:rPr lang="it-IT" sz="1800" dirty="0">
                <a:latin typeface="Arial" panose="020B0604020202020204" pitchFamily="34" charset="0"/>
                <a:cs typeface="Arial" panose="020B0604020202020204" pitchFamily="34" charset="0"/>
              </a:rPr>
              <a:t>)</a:t>
            </a:r>
          </a:p>
          <a:p>
            <a:pPr>
              <a:lnSpc>
                <a:spcPct val="150000"/>
              </a:lnSpc>
            </a:pPr>
            <a:endParaRPr lang="it-IT" sz="1800" dirty="0">
              <a:latin typeface="+mn-lt"/>
              <a:sym typeface="Wingdings" pitchFamily="2" charset="2"/>
            </a:endParaRPr>
          </a:p>
        </p:txBody>
      </p:sp>
    </p:spTree>
    <p:extLst>
      <p:ext uri="{BB962C8B-B14F-4D97-AF65-F5344CB8AC3E}">
        <p14:creationId xmlns:p14="http://schemas.microsoft.com/office/powerpoint/2010/main" val="25350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41D3-1566-C0B1-95F0-DA2D852DA9E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677D4E3-9361-BDC8-2F93-54A654E3C9A7}"/>
              </a:ext>
            </a:extLst>
          </p:cNvPr>
          <p:cNvPicPr>
            <a:picLocks noChangeAspect="1"/>
          </p:cNvPicPr>
          <p:nvPr/>
        </p:nvPicPr>
        <p:blipFill>
          <a:blip r:embed="rId3"/>
          <a:stretch>
            <a:fillRect/>
          </a:stretch>
        </p:blipFill>
        <p:spPr>
          <a:xfrm>
            <a:off x="0" y="0"/>
            <a:ext cx="12198669" cy="6858000"/>
          </a:xfrm>
          <a:prstGeom prst="rect">
            <a:avLst/>
          </a:prstGeom>
        </p:spPr>
      </p:pic>
      <p:sp>
        <p:nvSpPr>
          <p:cNvPr id="3" name="Titolo 1">
            <a:extLst>
              <a:ext uri="{FF2B5EF4-FFF2-40B4-BE49-F238E27FC236}">
                <a16:creationId xmlns:a16="http://schemas.microsoft.com/office/drawing/2014/main" id="{B9D3B506-632B-5E65-0F4C-4B2D065B1D23}"/>
              </a:ext>
            </a:extLst>
          </p:cNvPr>
          <p:cNvSpPr txBox="1">
            <a:spLocks/>
          </p:cNvSpPr>
          <p:nvPr/>
        </p:nvSpPr>
        <p:spPr>
          <a:xfrm>
            <a:off x="1123372" y="505122"/>
            <a:ext cx="9087046" cy="460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030A0"/>
                </a:solidFill>
                <a:latin typeface="Arial" panose="020B0604020202020204" pitchFamily="34" charset="0"/>
                <a:cs typeface="Arial" panose="020B0604020202020204" pitchFamily="34" charset="0"/>
              </a:rPr>
              <a:t> Conclusioni </a:t>
            </a:r>
          </a:p>
        </p:txBody>
      </p:sp>
      <p:sp>
        <p:nvSpPr>
          <p:cNvPr id="4" name="Titolo 1">
            <a:extLst>
              <a:ext uri="{FF2B5EF4-FFF2-40B4-BE49-F238E27FC236}">
                <a16:creationId xmlns:a16="http://schemas.microsoft.com/office/drawing/2014/main" id="{6464221A-CFC2-6A96-CD74-2F9C43A242A8}"/>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5" name="Titolo 1">
            <a:extLst>
              <a:ext uri="{FF2B5EF4-FFF2-40B4-BE49-F238E27FC236}">
                <a16:creationId xmlns:a16="http://schemas.microsoft.com/office/drawing/2014/main" id="{9CCBE395-AF48-5766-D156-862EAB990C58}"/>
              </a:ext>
            </a:extLst>
          </p:cNvPr>
          <p:cNvSpPr txBox="1">
            <a:spLocks/>
          </p:cNvSpPr>
          <p:nvPr/>
        </p:nvSpPr>
        <p:spPr>
          <a:xfrm>
            <a:off x="1123372" y="1808294"/>
            <a:ext cx="9658391" cy="55201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1800" dirty="0">
                <a:latin typeface="Arial" panose="020B0604020202020204" pitchFamily="34" charset="0"/>
                <a:cs typeface="Arial" panose="020B0604020202020204" pitchFamily="34" charset="0"/>
              </a:rPr>
              <a:t>Con la delibera n. 106/25/CONS l’Autorità ha stabilito una serie di misure di carattere tecnico per contrastare il fenomeno dello spoofing nel caso di chiamate provenienti dall’estero ed ha previsto di valutare, nell’ambito di un apposito tavolo tecnico, l’introduzione di misure riguardanti lo spoofing per le chiamate originate nel territorio nazionale</a:t>
            </a:r>
          </a:p>
          <a:p>
            <a:pPr algn="just">
              <a:lnSpc>
                <a:spcPct val="150000"/>
              </a:lnSpc>
            </a:pPr>
            <a:r>
              <a:rPr lang="it-IT" sz="1800" dirty="0">
                <a:latin typeface="Arial" panose="020B0604020202020204" pitchFamily="34" charset="0"/>
                <a:cs typeface="Arial" panose="020B0604020202020204" pitchFamily="34" charset="0"/>
              </a:rPr>
              <a:t>Le misure di blocco riguardanti le chiamate internazionali sono entrate in vigore il </a:t>
            </a:r>
            <a:r>
              <a:rPr lang="it-IT" sz="1800" b="1" dirty="0">
                <a:latin typeface="Arial" panose="020B0604020202020204" pitchFamily="34" charset="0"/>
                <a:cs typeface="Arial" panose="020B0604020202020204" pitchFamily="34" charset="0"/>
              </a:rPr>
              <a:t>19 agosto u.s. </a:t>
            </a:r>
            <a:r>
              <a:rPr lang="it-IT" sz="1800" dirty="0">
                <a:latin typeface="Arial" panose="020B0604020202020204" pitchFamily="34" charset="0"/>
                <a:cs typeface="Arial" panose="020B0604020202020204" pitchFamily="34" charset="0"/>
              </a:rPr>
              <a:t>e le misure per il mobile entreranno in vigore </a:t>
            </a:r>
            <a:r>
              <a:rPr lang="it-IT" sz="1800" b="1" dirty="0">
                <a:latin typeface="Arial" panose="020B0604020202020204" pitchFamily="34" charset="0"/>
                <a:cs typeface="Arial" panose="020B0604020202020204" pitchFamily="34" charset="0"/>
              </a:rPr>
              <a:t>il 19 novembre 2025</a:t>
            </a:r>
          </a:p>
          <a:p>
            <a:pPr algn="just">
              <a:lnSpc>
                <a:spcPct val="150000"/>
              </a:lnSpc>
            </a:pPr>
            <a:r>
              <a:rPr lang="it-IT" sz="1800" dirty="0">
                <a:latin typeface="Arial" panose="020B0604020202020204" pitchFamily="34" charset="0"/>
                <a:cs typeface="Arial" panose="020B0604020202020204" pitchFamily="34" charset="0"/>
              </a:rPr>
              <a:t>Per quanto riguarda le chiamate con CLI fisso, alcuni operatori stanno già effettuando il</a:t>
            </a:r>
          </a:p>
          <a:p>
            <a:pPr algn="just">
              <a:lnSpc>
                <a:spcPct val="150000"/>
              </a:lnSpc>
            </a:pPr>
            <a:r>
              <a:rPr lang="it-IT" sz="1800" dirty="0">
                <a:latin typeface="Arial" panose="020B0604020202020204" pitchFamily="34" charset="0"/>
                <a:cs typeface="Arial" panose="020B0604020202020204" pitchFamily="34" charset="0"/>
              </a:rPr>
              <a:t>blocco e, in generale, non si segnalano criticità nel rispetto della tempistica prevista dalla</a:t>
            </a:r>
          </a:p>
          <a:p>
            <a:pPr algn="just">
              <a:lnSpc>
                <a:spcPct val="150000"/>
              </a:lnSpc>
            </a:pPr>
            <a:r>
              <a:rPr lang="it-IT" sz="1800" dirty="0">
                <a:latin typeface="Arial" panose="020B0604020202020204" pitchFamily="34" charset="0"/>
                <a:cs typeface="Arial" panose="020B0604020202020204" pitchFamily="34" charset="0"/>
              </a:rPr>
              <a:t>delibera.</a:t>
            </a:r>
          </a:p>
          <a:p>
            <a:pPr>
              <a:lnSpc>
                <a:spcPct val="150000"/>
              </a:lnSpc>
            </a:pPr>
            <a:endParaRPr lang="it-IT" sz="2400" dirty="0">
              <a:latin typeface="Arial" panose="020B0604020202020204" pitchFamily="34" charset="0"/>
              <a:cs typeface="Arial" panose="020B0604020202020204" pitchFamily="34" charset="0"/>
            </a:endParaRPr>
          </a:p>
          <a:p>
            <a:pPr marL="285750" indent="-285750">
              <a:lnSpc>
                <a:spcPct val="150000"/>
              </a:lnSpc>
              <a:buFontTx/>
              <a:buChar char="-"/>
            </a:pPr>
            <a:endParaRPr lang="it-IT" sz="1800" dirty="0">
              <a:latin typeface="+mn-lt"/>
              <a:sym typeface="Wingdings" pitchFamily="2" charset="2"/>
            </a:endParaRPr>
          </a:p>
        </p:txBody>
      </p:sp>
    </p:spTree>
    <p:extLst>
      <p:ext uri="{BB962C8B-B14F-4D97-AF65-F5344CB8AC3E}">
        <p14:creationId xmlns:p14="http://schemas.microsoft.com/office/powerpoint/2010/main" val="110309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D5AC-99BC-CD33-9AB8-FBD75852DE03}"/>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A3AC036-B937-2D38-8CBE-E456BD0EE6A7}"/>
              </a:ext>
            </a:extLst>
          </p:cNvPr>
          <p:cNvPicPr>
            <a:picLocks noChangeAspect="1"/>
          </p:cNvPicPr>
          <p:nvPr/>
        </p:nvPicPr>
        <p:blipFill>
          <a:blip r:embed="rId3"/>
          <a:stretch>
            <a:fillRect/>
          </a:stretch>
        </p:blipFill>
        <p:spPr>
          <a:xfrm>
            <a:off x="0" y="0"/>
            <a:ext cx="12198669" cy="6858000"/>
          </a:xfrm>
          <a:prstGeom prst="rect">
            <a:avLst/>
          </a:prstGeom>
        </p:spPr>
      </p:pic>
      <p:sp>
        <p:nvSpPr>
          <p:cNvPr id="3" name="Titolo 1">
            <a:extLst>
              <a:ext uri="{FF2B5EF4-FFF2-40B4-BE49-F238E27FC236}">
                <a16:creationId xmlns:a16="http://schemas.microsoft.com/office/drawing/2014/main" id="{A38923CC-9D26-A37E-8B08-3373A845B868}"/>
              </a:ext>
            </a:extLst>
          </p:cNvPr>
          <p:cNvSpPr txBox="1">
            <a:spLocks/>
          </p:cNvSpPr>
          <p:nvPr/>
        </p:nvSpPr>
        <p:spPr>
          <a:xfrm>
            <a:off x="1123372" y="505122"/>
            <a:ext cx="9087046" cy="460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030A0"/>
                </a:solidFill>
                <a:latin typeface="Arial" panose="020B0604020202020204" pitchFamily="34" charset="0"/>
                <a:cs typeface="Arial" panose="020B0604020202020204" pitchFamily="34" charset="0"/>
              </a:rPr>
              <a:t> Contatti  </a:t>
            </a:r>
          </a:p>
        </p:txBody>
      </p:sp>
      <p:sp>
        <p:nvSpPr>
          <p:cNvPr id="4" name="Titolo 1">
            <a:extLst>
              <a:ext uri="{FF2B5EF4-FFF2-40B4-BE49-F238E27FC236}">
                <a16:creationId xmlns:a16="http://schemas.microsoft.com/office/drawing/2014/main" id="{709B0ADB-3111-D586-24B2-FC57D066AC56}"/>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5" name="Titolo 1">
            <a:extLst>
              <a:ext uri="{FF2B5EF4-FFF2-40B4-BE49-F238E27FC236}">
                <a16:creationId xmlns:a16="http://schemas.microsoft.com/office/drawing/2014/main" id="{F93C1AE7-C574-DA43-932C-37002081F860}"/>
              </a:ext>
            </a:extLst>
          </p:cNvPr>
          <p:cNvSpPr txBox="1">
            <a:spLocks/>
          </p:cNvSpPr>
          <p:nvPr/>
        </p:nvSpPr>
        <p:spPr>
          <a:xfrm>
            <a:off x="1123372" y="1808294"/>
            <a:ext cx="9658391" cy="55201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it-IT" sz="2400" b="1" dirty="0">
                <a:latin typeface="Arial" panose="020B0604020202020204" pitchFamily="34" charset="0"/>
                <a:cs typeface="Arial" panose="020B0604020202020204" pitchFamily="34" charset="0"/>
              </a:rPr>
              <a:t>Studio Legale Gallotto </a:t>
            </a:r>
          </a:p>
          <a:p>
            <a:pPr>
              <a:lnSpc>
                <a:spcPct val="150000"/>
              </a:lnSpc>
            </a:pPr>
            <a:r>
              <a:rPr lang="it-IT" sz="2400" dirty="0">
                <a:latin typeface="Arial" panose="020B0604020202020204" pitchFamily="34" charset="0"/>
                <a:cs typeface="Arial" panose="020B0604020202020204" pitchFamily="34" charset="0"/>
              </a:rPr>
              <a:t>Avv. Vincenzo Gallotto </a:t>
            </a:r>
          </a:p>
          <a:p>
            <a:pPr>
              <a:lnSpc>
                <a:spcPct val="150000"/>
              </a:lnSpc>
            </a:pPr>
            <a:r>
              <a:rPr lang="it-IT" sz="2400" dirty="0">
                <a:latin typeface="Arial" panose="020B0604020202020204" pitchFamily="34" charset="0"/>
                <a:cs typeface="Arial" panose="020B0604020202020204" pitchFamily="34" charset="0"/>
              </a:rPr>
              <a:t>Via Mauro Macchi, 26 </a:t>
            </a:r>
          </a:p>
          <a:p>
            <a:pPr>
              <a:lnSpc>
                <a:spcPct val="150000"/>
              </a:lnSpc>
            </a:pPr>
            <a:r>
              <a:rPr lang="it-IT" sz="2400" dirty="0">
                <a:latin typeface="Arial" panose="020B0604020202020204" pitchFamily="34" charset="0"/>
                <a:cs typeface="Arial" panose="020B0604020202020204" pitchFamily="34" charset="0"/>
              </a:rPr>
              <a:t>20124 Milano </a:t>
            </a:r>
          </a:p>
          <a:p>
            <a:pPr>
              <a:lnSpc>
                <a:spcPct val="150000"/>
              </a:lnSpc>
            </a:pPr>
            <a:r>
              <a:rPr lang="it-IT" sz="2400" dirty="0">
                <a:latin typeface="Arial" panose="020B0604020202020204" pitchFamily="34" charset="0"/>
                <a:cs typeface="Arial" panose="020B0604020202020204" pitchFamily="34" charset="0"/>
              </a:rPr>
              <a:t>E-mail </a:t>
            </a:r>
            <a:r>
              <a:rPr lang="it-IT" sz="2400" dirty="0" err="1">
                <a:latin typeface="Arial" panose="020B0604020202020204" pitchFamily="34" charset="0"/>
                <a:cs typeface="Arial" panose="020B0604020202020204" pitchFamily="34" charset="0"/>
              </a:rPr>
              <a:t>v.gallotto@studiolegalegallotto.it</a:t>
            </a:r>
            <a:endParaRPr lang="it-IT" sz="2400" dirty="0">
              <a:latin typeface="Arial" panose="020B0604020202020204" pitchFamily="34" charset="0"/>
              <a:cs typeface="Arial" panose="020B0604020202020204" pitchFamily="34" charset="0"/>
            </a:endParaRPr>
          </a:p>
          <a:p>
            <a:pPr>
              <a:lnSpc>
                <a:spcPct val="150000"/>
              </a:lnSpc>
            </a:pPr>
            <a:r>
              <a:rPr lang="it-IT" sz="2400" dirty="0">
                <a:latin typeface="Arial" panose="020B0604020202020204" pitchFamily="34" charset="0"/>
                <a:cs typeface="Arial" panose="020B0604020202020204" pitchFamily="34" charset="0"/>
              </a:rPr>
              <a:t>Tel. Ufficio  0298674031 </a:t>
            </a:r>
          </a:p>
          <a:p>
            <a:pPr>
              <a:lnSpc>
                <a:spcPct val="150000"/>
              </a:lnSpc>
            </a:pPr>
            <a:r>
              <a:rPr lang="it-IT" sz="2400" dirty="0">
                <a:latin typeface="Arial" panose="020B0604020202020204" pitchFamily="34" charset="0"/>
                <a:cs typeface="Arial" panose="020B0604020202020204" pitchFamily="34" charset="0"/>
              </a:rPr>
              <a:t>Mobile 3477750797</a:t>
            </a:r>
          </a:p>
          <a:p>
            <a:pPr marL="285750" indent="-285750">
              <a:lnSpc>
                <a:spcPct val="150000"/>
              </a:lnSpc>
              <a:buFontTx/>
              <a:buChar char="-"/>
            </a:pPr>
            <a:endParaRPr lang="it-IT" sz="1800" dirty="0">
              <a:latin typeface="+mn-lt"/>
              <a:sym typeface="Wingdings" pitchFamily="2" charset="2"/>
            </a:endParaRPr>
          </a:p>
        </p:txBody>
      </p:sp>
    </p:spTree>
    <p:extLst>
      <p:ext uri="{BB962C8B-B14F-4D97-AF65-F5344CB8AC3E}">
        <p14:creationId xmlns:p14="http://schemas.microsoft.com/office/powerpoint/2010/main" val="118277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FC5FC4F2-BBCA-09A6-CA34-B698F7CBEF28}"/>
              </a:ext>
            </a:extLst>
          </p:cNvPr>
          <p:cNvPicPr>
            <a:picLocks noGrp="1" noChangeAspect="1"/>
          </p:cNvPicPr>
          <p:nvPr>
            <p:ph idx="1"/>
          </p:nvPr>
        </p:nvPicPr>
        <p:blipFill>
          <a:blip r:embed="rId2"/>
          <a:stretch>
            <a:fillRect/>
          </a:stretch>
        </p:blipFill>
        <p:spPr>
          <a:xfrm>
            <a:off x="0" y="0"/>
            <a:ext cx="12192000" cy="6854252"/>
          </a:xfrm>
        </p:spPr>
      </p:pic>
      <p:sp>
        <p:nvSpPr>
          <p:cNvPr id="2" name="Titolo 1">
            <a:extLst>
              <a:ext uri="{FF2B5EF4-FFF2-40B4-BE49-F238E27FC236}">
                <a16:creationId xmlns:a16="http://schemas.microsoft.com/office/drawing/2014/main" id="{ED5401F7-DD2E-4F8C-DBA4-217D956AD42B}"/>
              </a:ext>
            </a:extLst>
          </p:cNvPr>
          <p:cNvSpPr>
            <a:spLocks noGrp="1"/>
          </p:cNvSpPr>
          <p:nvPr>
            <p:ph type="title"/>
          </p:nvPr>
        </p:nvSpPr>
        <p:spPr>
          <a:xfrm>
            <a:off x="969810" y="2767470"/>
            <a:ext cx="10460181" cy="1325563"/>
          </a:xfrm>
        </p:spPr>
        <p:txBody>
          <a:bodyPr>
            <a:normAutofit/>
          </a:bodyPr>
          <a:lstStyle/>
          <a:p>
            <a:pPr algn="ctr"/>
            <a:r>
              <a:rPr lang="it-IT" sz="3200" b="1" dirty="0">
                <a:solidFill>
                  <a:srgbClr val="7030A0"/>
                </a:solidFill>
                <a:latin typeface="Arial" panose="020B0604020202020204" pitchFamily="34" charset="0"/>
                <a:cs typeface="Arial" panose="020B0604020202020204" pitchFamily="34" charset="0"/>
              </a:rPr>
              <a:t>La Delibera 255/24/CONS </a:t>
            </a:r>
            <a:br>
              <a:rPr lang="it-IT" sz="3200" b="1" dirty="0">
                <a:solidFill>
                  <a:srgbClr val="7030A0"/>
                </a:solidFill>
                <a:latin typeface="Arial" panose="020B0604020202020204" pitchFamily="34" charset="0"/>
                <a:cs typeface="Arial" panose="020B0604020202020204" pitchFamily="34" charset="0"/>
              </a:rPr>
            </a:br>
            <a:r>
              <a:rPr lang="it-IT" sz="3200" b="1" dirty="0">
                <a:solidFill>
                  <a:srgbClr val="7030A0"/>
                </a:solidFill>
                <a:latin typeface="Arial" panose="020B0604020202020204" pitchFamily="34" charset="0"/>
                <a:cs typeface="Arial" panose="020B0604020202020204" pitchFamily="34" charset="0"/>
              </a:rPr>
              <a:t>AGGIORNAMENTO DEL SERVIZIO DI ASSISTENZA </a:t>
            </a:r>
          </a:p>
        </p:txBody>
      </p:sp>
      <p:sp>
        <p:nvSpPr>
          <p:cNvPr id="6" name="Titolo 1">
            <a:extLst>
              <a:ext uri="{FF2B5EF4-FFF2-40B4-BE49-F238E27FC236}">
                <a16:creationId xmlns:a16="http://schemas.microsoft.com/office/drawing/2014/main" id="{28625AB9-5FE9-E0F5-670A-17D9918138F5}"/>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Tree>
    <p:extLst>
      <p:ext uri="{BB962C8B-B14F-4D97-AF65-F5344CB8AC3E}">
        <p14:creationId xmlns:p14="http://schemas.microsoft.com/office/powerpoint/2010/main" val="16384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8">
            <a:extLst>
              <a:ext uri="{FF2B5EF4-FFF2-40B4-BE49-F238E27FC236}">
                <a16:creationId xmlns:a16="http://schemas.microsoft.com/office/drawing/2014/main" id="{14C58AA1-3E1E-79F5-F6E8-420DF4216E09}"/>
              </a:ext>
            </a:extLst>
          </p:cNvPr>
          <p:cNvPicPr>
            <a:picLocks noChangeAspect="1"/>
          </p:cNvPicPr>
          <p:nvPr/>
        </p:nvPicPr>
        <p:blipFill>
          <a:blip r:embed="rId2"/>
          <a:stretch>
            <a:fillRect/>
          </a:stretch>
        </p:blipFill>
        <p:spPr>
          <a:xfrm>
            <a:off x="-1" y="0"/>
            <a:ext cx="12192000" cy="6854252"/>
          </a:xfrm>
          <a:prstGeom prst="rect">
            <a:avLst/>
          </a:prstGeom>
        </p:spPr>
      </p:pic>
      <p:sp>
        <p:nvSpPr>
          <p:cNvPr id="4" name="Titolo 1">
            <a:extLst>
              <a:ext uri="{FF2B5EF4-FFF2-40B4-BE49-F238E27FC236}">
                <a16:creationId xmlns:a16="http://schemas.microsoft.com/office/drawing/2014/main" id="{EE9331E6-4FA4-0D36-D610-38F0AC3074E9}"/>
              </a:ext>
            </a:extLst>
          </p:cNvPr>
          <p:cNvSpPr txBox="1">
            <a:spLocks/>
          </p:cNvSpPr>
          <p:nvPr/>
        </p:nvSpPr>
        <p:spPr>
          <a:xfrm>
            <a:off x="1054556" y="1755815"/>
            <a:ext cx="10082885" cy="455619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3200" b="1" dirty="0">
                <a:solidFill>
                  <a:srgbClr val="7030A0"/>
                </a:solidFill>
                <a:latin typeface="Arial" panose="020B0604020202020204" pitchFamily="34" charset="0"/>
                <a:cs typeface="Arial" panose="020B0604020202020204" pitchFamily="34" charset="0"/>
              </a:rPr>
              <a:t>COSA E’?</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L’AGCOM con la </a:t>
            </a:r>
            <a:r>
              <a:rPr lang="it-IT" sz="2000" b="1" dirty="0">
                <a:latin typeface="Arial" panose="020B0604020202020204" pitchFamily="34" charset="0"/>
                <a:cs typeface="Arial" panose="020B0604020202020204" pitchFamily="34" charset="0"/>
              </a:rPr>
              <a:t>Delibera n. 255/24/CONS </a:t>
            </a:r>
            <a:r>
              <a:rPr lang="it-IT" sz="2000" dirty="0">
                <a:latin typeface="Arial" panose="020B0604020202020204" pitchFamily="34" charset="0"/>
                <a:cs typeface="Arial" panose="020B0604020202020204" pitchFamily="34" charset="0"/>
              </a:rPr>
              <a:t>sostituisce la </a:t>
            </a:r>
            <a:r>
              <a:rPr lang="it-IT" sz="2000" b="1" dirty="0">
                <a:latin typeface="Arial" panose="020B0604020202020204" pitchFamily="34" charset="0"/>
                <a:cs typeface="Arial" panose="020B0604020202020204" pitchFamily="34" charset="0"/>
              </a:rPr>
              <a:t>Delibera 79/09/CSP</a:t>
            </a:r>
            <a:r>
              <a:rPr lang="it-IT" sz="2000" dirty="0">
                <a:latin typeface="Arial" panose="020B0604020202020204" pitchFamily="34" charset="0"/>
                <a:cs typeface="Arial" panose="020B0604020202020204" pitchFamily="34" charset="0"/>
              </a:rPr>
              <a:t> (14 maggio 2009) e ne amplia l’ambito di applicazione soggettivo – </a:t>
            </a:r>
            <a:r>
              <a:rPr lang="it-IT" sz="2000" b="1" dirty="0">
                <a:latin typeface="Arial" panose="020B0604020202020204" pitchFamily="34" charset="0"/>
                <a:cs typeface="Arial" panose="020B0604020202020204" pitchFamily="34" charset="0"/>
              </a:rPr>
              <a:t>NB</a:t>
            </a:r>
            <a:r>
              <a:rPr lang="it-IT" sz="2000" dirty="0">
                <a:latin typeface="Arial" panose="020B0604020202020204" pitchFamily="34" charset="0"/>
                <a:cs typeface="Arial" panose="020B0604020202020204" pitchFamily="34" charset="0"/>
              </a:rPr>
              <a:t> </a:t>
            </a:r>
            <a:r>
              <a:rPr lang="it-IT" sz="2000" u="sng" dirty="0">
                <a:latin typeface="Arial" panose="020B0604020202020204" pitchFamily="34" charset="0"/>
                <a:cs typeface="Arial" panose="020B0604020202020204" pitchFamily="34" charset="0"/>
              </a:rPr>
              <a:t>La Delibera 79/09 si applicava ai soli operatori con call center mentre la nuova delibera si applica </a:t>
            </a:r>
            <a:r>
              <a:rPr lang="it-IT" sz="2000" b="1" u="sng" dirty="0">
                <a:latin typeface="Arial" panose="020B0604020202020204" pitchFamily="34" charset="0"/>
                <a:cs typeface="Arial" panose="020B0604020202020204" pitchFamily="34" charset="0"/>
              </a:rPr>
              <a:t>a TUTTI GLI OPERATORI AUTORIZZATI</a:t>
            </a:r>
            <a:r>
              <a:rPr lang="it-IT" sz="2000" dirty="0">
                <a:latin typeface="Arial" panose="020B0604020202020204" pitchFamily="34" charset="0"/>
                <a:cs typeface="Arial" panose="020B0604020202020204" pitchFamily="34" charset="0"/>
              </a:rPr>
              <a:t>; </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Pubblicata il 10 luglio 2024 e </a:t>
            </a:r>
            <a:r>
              <a:rPr lang="it-IT" sz="2000" b="1" dirty="0">
                <a:latin typeface="Arial" panose="020B0604020202020204" pitchFamily="34" charset="0"/>
                <a:cs typeface="Arial" panose="020B0604020202020204" pitchFamily="34" charset="0"/>
              </a:rPr>
              <a:t>in vigore dall’8 agosto 2025;</a:t>
            </a:r>
          </a:p>
          <a:p>
            <a:pPr marL="285750" indent="-285750" algn="just">
              <a:lnSpc>
                <a:spcPct val="150000"/>
              </a:lnSpc>
              <a:buFontTx/>
              <a:buChar char="-"/>
            </a:pPr>
            <a:r>
              <a:rPr lang="it-IT" sz="2000" b="1" u="sng" dirty="0">
                <a:latin typeface="Arial" panose="020B0604020202020204" pitchFamily="34" charset="0"/>
                <a:cs typeface="Arial" panose="020B0604020202020204" pitchFamily="34" charset="0"/>
              </a:rPr>
              <a:t>Obiettivo della Delibera n. 255/24/CONS: </a:t>
            </a:r>
            <a:r>
              <a:rPr lang="it-IT" sz="2000" dirty="0">
                <a:latin typeface="Arial" panose="020B0604020202020204" pitchFamily="34" charset="0"/>
                <a:cs typeface="Arial" panose="020B0604020202020204" pitchFamily="34" charset="0"/>
              </a:rPr>
              <a:t>fissare i principi e le regole cui si conformano gli operatori, nell’erogazione dei servizi di assistenza ai propri clienti, al fine di garantire un livello adeguato di </a:t>
            </a:r>
            <a:r>
              <a:rPr lang="it-IT" sz="2000" b="1" u="sng" dirty="0">
                <a:latin typeface="Arial" panose="020B0604020202020204" pitchFamily="34" charset="0"/>
                <a:cs typeface="Arial" panose="020B0604020202020204" pitchFamily="34" charset="0"/>
              </a:rPr>
              <a:t>trasparenza, fruibilità e qualità delle prestazioni rese.</a:t>
            </a:r>
          </a:p>
          <a:p>
            <a:pPr marL="285750" indent="-285750">
              <a:buFontTx/>
              <a:buChar char="-"/>
            </a:pPr>
            <a:endParaRPr lang="it-IT" sz="1400" dirty="0">
              <a:solidFill>
                <a:srgbClr val="69C4CD"/>
              </a:solidFill>
              <a:latin typeface="+mn-lt"/>
            </a:endParaRPr>
          </a:p>
        </p:txBody>
      </p:sp>
    </p:spTree>
    <p:extLst>
      <p:ext uri="{BB962C8B-B14F-4D97-AF65-F5344CB8AC3E}">
        <p14:creationId xmlns:p14="http://schemas.microsoft.com/office/powerpoint/2010/main" val="265006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9D13-4868-71E8-3DAB-0BD7404AF9B5}"/>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42FEAAA6-21A8-D29A-3184-23B8C4C023A0}"/>
              </a:ext>
            </a:extLst>
          </p:cNvPr>
          <p:cNvPicPr>
            <a:picLocks noChangeAspect="1"/>
          </p:cNvPicPr>
          <p:nvPr/>
        </p:nvPicPr>
        <p:blipFill>
          <a:blip r:embed="rId2"/>
          <a:stretch>
            <a:fillRect/>
          </a:stretch>
        </p:blipFill>
        <p:spPr>
          <a:xfrm>
            <a:off x="0" y="-13855"/>
            <a:ext cx="12198669" cy="6858000"/>
          </a:xfrm>
          <a:prstGeom prst="rect">
            <a:avLst/>
          </a:prstGeom>
        </p:spPr>
      </p:pic>
      <p:sp>
        <p:nvSpPr>
          <p:cNvPr id="2" name="Titolo 1">
            <a:extLst>
              <a:ext uri="{FF2B5EF4-FFF2-40B4-BE49-F238E27FC236}">
                <a16:creationId xmlns:a16="http://schemas.microsoft.com/office/drawing/2014/main" id="{39AA13AA-C0AF-4785-B6E2-96B31C0324D8}"/>
              </a:ext>
            </a:extLst>
          </p:cNvPr>
          <p:cNvSpPr>
            <a:spLocks noGrp="1"/>
          </p:cNvSpPr>
          <p:nvPr>
            <p:ph type="title"/>
          </p:nvPr>
        </p:nvSpPr>
        <p:spPr>
          <a:xfrm>
            <a:off x="1241867" y="876265"/>
            <a:ext cx="9087046" cy="1191736"/>
          </a:xfrm>
        </p:spPr>
        <p:txBody>
          <a:bodyPr>
            <a:norm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D726E40A-224A-5F2A-5A57-EAA74869D960}"/>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B59C172C-20BB-A103-ADCC-243F1B6A30D9}"/>
              </a:ext>
            </a:extLst>
          </p:cNvPr>
          <p:cNvSpPr txBox="1">
            <a:spLocks/>
          </p:cNvSpPr>
          <p:nvPr/>
        </p:nvSpPr>
        <p:spPr>
          <a:xfrm>
            <a:off x="1105883" y="1906248"/>
            <a:ext cx="9573368" cy="4186327"/>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1. Gratuità dei servizi di assistenza clienti</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Obbligo di assistenza gratuita su numero registrato al ROC (delibera 156/18/CIR):</a:t>
            </a:r>
          </a:p>
          <a:p>
            <a:pPr algn="just">
              <a:lnSpc>
                <a:spcPct val="150000"/>
              </a:lnSpc>
            </a:pPr>
            <a:r>
              <a:rPr lang="it-IT" sz="2000" b="1" u="sng" dirty="0">
                <a:latin typeface="Arial" panose="020B0604020202020204" pitchFamily="34" charset="0"/>
                <a:cs typeface="Arial" panose="020B0604020202020204" pitchFamily="34" charset="0"/>
              </a:rPr>
              <a:t>COME FARE?</a:t>
            </a:r>
            <a:r>
              <a:rPr lang="it-IT" sz="2000" b="1" dirty="0">
                <a:latin typeface="Arial" panose="020B0604020202020204" pitchFamily="34" charset="0"/>
                <a:cs typeface="Arial" panose="020B0604020202020204" pitchFamily="34" charset="0"/>
              </a:rPr>
              <a:t> (AD AVVISO DI CHI SCRIVE VISTO CHE AGCOM LASCIA LIBERTA’)</a:t>
            </a:r>
          </a:p>
          <a:p>
            <a:pPr algn="just">
              <a:lnSpc>
                <a:spcPct val="150000"/>
              </a:lnSpc>
            </a:pPr>
            <a:r>
              <a:rPr lang="it-IT" sz="2000" dirty="0">
                <a:latin typeface="Arial" panose="020B0604020202020204" pitchFamily="34" charset="0"/>
                <a:cs typeface="Arial" panose="020B0604020202020204" pitchFamily="34" charset="0"/>
              </a:rPr>
              <a:t>-</a:t>
            </a:r>
            <a:r>
              <a:rPr lang="it-IT" sz="2000" b="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ATTIVAZIONE DI UN NUMERO VERDE CON ADDEBITO AL CHIAMATO; o</a:t>
            </a:r>
          </a:p>
          <a:p>
            <a:pPr algn="just">
              <a:lnSpc>
                <a:spcPct val="150000"/>
              </a:lnSpc>
              <a:tabLst>
                <a:tab pos="841375" algn="l"/>
              </a:tabLst>
            </a:pPr>
            <a:r>
              <a:rPr lang="it-IT" sz="2000" dirty="0">
                <a:latin typeface="Arial" panose="020B0604020202020204" pitchFamily="34" charset="0"/>
                <a:cs typeface="Arial" panose="020B0604020202020204" pitchFamily="34" charset="0"/>
              </a:rPr>
              <a:t>- ATTIVAZIONE DI UN NUMERO COSTUMER CARE (SOLO PER OPERATORI CON NUMERAZIONI E IL COSTO è ELEVATO) </a:t>
            </a:r>
          </a:p>
          <a:p>
            <a:pPr algn="just">
              <a:lnSpc>
                <a:spcPct val="150000"/>
              </a:lnSpc>
            </a:pPr>
            <a:r>
              <a:rPr lang="it-IT" sz="2000" b="1" u="sng" dirty="0">
                <a:latin typeface="Arial" panose="020B0604020202020204" pitchFamily="34" charset="0"/>
                <a:cs typeface="Arial" panose="020B0604020202020204" pitchFamily="34" charset="0"/>
              </a:rPr>
              <a:t>IL NUMERO VA POI REGISTRATO AL ROC</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Eventuali canali digitali di assistenza ulteriori: gratuiti e complementari al servizio telefonico;</a:t>
            </a:r>
          </a:p>
        </p:txBody>
      </p:sp>
    </p:spTree>
    <p:extLst>
      <p:ext uri="{BB962C8B-B14F-4D97-AF65-F5344CB8AC3E}">
        <p14:creationId xmlns:p14="http://schemas.microsoft.com/office/powerpoint/2010/main" val="2753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33FA-43C7-7125-C010-5058C8E86D04}"/>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160E6E33-F63B-7AA2-C8CF-6508AD5DCFDA}"/>
              </a:ext>
            </a:extLst>
          </p:cNvPr>
          <p:cNvPicPr>
            <a:picLocks noChangeAspect="1"/>
          </p:cNvPicPr>
          <p:nvPr/>
        </p:nvPicPr>
        <p:blipFill>
          <a:blip r:embed="rId2"/>
          <a:stretch>
            <a:fillRect/>
          </a:stretch>
        </p:blipFill>
        <p:spPr>
          <a:xfrm>
            <a:off x="-6669" y="0"/>
            <a:ext cx="12198669" cy="6858000"/>
          </a:xfrm>
          <a:prstGeom prst="rect">
            <a:avLst/>
          </a:prstGeom>
        </p:spPr>
      </p:pic>
      <p:sp>
        <p:nvSpPr>
          <p:cNvPr id="2" name="Titolo 1">
            <a:extLst>
              <a:ext uri="{FF2B5EF4-FFF2-40B4-BE49-F238E27FC236}">
                <a16:creationId xmlns:a16="http://schemas.microsoft.com/office/drawing/2014/main" id="{D7E4EAA5-23D8-582C-D089-D6362D794E3D}"/>
              </a:ext>
            </a:extLst>
          </p:cNvPr>
          <p:cNvSpPr>
            <a:spLocks noGrp="1"/>
          </p:cNvSpPr>
          <p:nvPr>
            <p:ph type="title"/>
          </p:nvPr>
        </p:nvSpPr>
        <p:spPr>
          <a:xfrm>
            <a:off x="1329163" y="616729"/>
            <a:ext cx="8470821" cy="1325563"/>
          </a:xfrm>
        </p:spPr>
        <p:txBody>
          <a:bodyPr>
            <a:norm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3ACCBCDF-0874-240A-C3E0-CF1F13574980}"/>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68929030-2F69-F709-901B-E9C132778ECA}"/>
              </a:ext>
            </a:extLst>
          </p:cNvPr>
          <p:cNvSpPr txBox="1">
            <a:spLocks/>
          </p:cNvSpPr>
          <p:nvPr/>
        </p:nvSpPr>
        <p:spPr>
          <a:xfrm>
            <a:off x="1329163" y="1641551"/>
            <a:ext cx="9533674" cy="41863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2. Fasce orarie del servizio telefonico </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Operatore umano disponibile;</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Giorni feriali: almeno tra le ore </a:t>
            </a:r>
            <a:r>
              <a:rPr lang="it-IT" sz="2000" b="1" dirty="0">
                <a:latin typeface="Arial" panose="020B0604020202020204" pitchFamily="34" charset="0"/>
                <a:cs typeface="Arial" panose="020B0604020202020204" pitchFamily="34" charset="0"/>
              </a:rPr>
              <a:t>8:30</a:t>
            </a:r>
            <a:r>
              <a:rPr lang="it-IT" sz="2000" dirty="0">
                <a:latin typeface="Arial" panose="020B0604020202020204" pitchFamily="34" charset="0"/>
                <a:cs typeface="Arial" panose="020B0604020202020204" pitchFamily="34" charset="0"/>
              </a:rPr>
              <a:t> e le </a:t>
            </a:r>
            <a:r>
              <a:rPr lang="it-IT" sz="2000" b="1" dirty="0">
                <a:latin typeface="Arial" panose="020B0604020202020204" pitchFamily="34" charset="0"/>
                <a:cs typeface="Arial" panose="020B0604020202020204" pitchFamily="34" charset="0"/>
              </a:rPr>
              <a:t>21:30</a:t>
            </a:r>
            <a:r>
              <a:rPr lang="it-IT" sz="2000" dirty="0">
                <a:latin typeface="Arial" panose="020B0604020202020204" pitchFamily="34" charset="0"/>
                <a:cs typeface="Arial" panose="020B0604020202020204" pitchFamily="34" charset="0"/>
              </a:rPr>
              <a:t> (19:30 per assistenza clienti affari).</a:t>
            </a:r>
          </a:p>
          <a:p>
            <a:pPr algn="just">
              <a:lnSpc>
                <a:spcPct val="150000"/>
              </a:lnSpc>
            </a:pPr>
            <a:r>
              <a:rPr lang="it-IT" sz="2000" b="1" u="sng" dirty="0">
                <a:latin typeface="Arial" panose="020B0604020202020204" pitchFamily="34" charset="0"/>
                <a:cs typeface="Arial" panose="020B0604020202020204" pitchFamily="34" charset="0"/>
              </a:rPr>
              <a:t>3. Opzioni dell’albero IVR</a:t>
            </a:r>
          </a:p>
          <a:p>
            <a:pPr marL="285750" indent="-285750" algn="just">
              <a:lnSpc>
                <a:spcPct val="150000"/>
              </a:lnSpc>
              <a:buFontTx/>
              <a:buChar char="-"/>
            </a:pPr>
            <a:r>
              <a:rPr lang="it-IT" sz="2000" u="sng" dirty="0">
                <a:latin typeface="Arial" panose="020B0604020202020204" pitchFamily="34" charset="0"/>
                <a:cs typeface="Arial" panose="020B0604020202020204" pitchFamily="34" charset="0"/>
              </a:rPr>
              <a:t>Chiare</a:t>
            </a:r>
            <a:r>
              <a:rPr lang="it-IT" sz="2000" dirty="0">
                <a:latin typeface="Arial" panose="020B0604020202020204" pitchFamily="34" charset="0"/>
                <a:cs typeface="Arial" panose="020B0604020202020204" pitchFamily="34" charset="0"/>
              </a:rPr>
              <a:t>, </a:t>
            </a:r>
            <a:r>
              <a:rPr lang="it-IT" sz="2000" u="sng" dirty="0">
                <a:latin typeface="Arial" panose="020B0604020202020204" pitchFamily="34" charset="0"/>
                <a:cs typeface="Arial" panose="020B0604020202020204" pitchFamily="34" charset="0"/>
              </a:rPr>
              <a:t>esplicite</a:t>
            </a:r>
            <a:r>
              <a:rPr lang="it-IT" sz="2000" dirty="0">
                <a:latin typeface="Arial" panose="020B0604020202020204" pitchFamily="34" charset="0"/>
                <a:cs typeface="Arial" panose="020B0604020202020204" pitchFamily="34" charset="0"/>
              </a:rPr>
              <a:t> e </a:t>
            </a:r>
            <a:r>
              <a:rPr lang="it-IT" sz="2000" u="sng" dirty="0">
                <a:latin typeface="Arial" panose="020B0604020202020204" pitchFamily="34" charset="0"/>
                <a:cs typeface="Arial" panose="020B0604020202020204" pitchFamily="34" charset="0"/>
              </a:rPr>
              <a:t>facili</a:t>
            </a:r>
            <a:r>
              <a:rPr lang="it-IT" sz="2000" dirty="0">
                <a:latin typeface="Arial" panose="020B0604020202020204" pitchFamily="34" charset="0"/>
                <a:cs typeface="Arial" panose="020B0604020202020204" pitchFamily="34" charset="0"/>
              </a:rPr>
              <a:t> da comprendere; </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Tempo ridotto nell’assistenza e nella presentazione di un reclamo;</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Opzione di reclamo al primo livello dell’albero IVR.</a:t>
            </a:r>
          </a:p>
          <a:p>
            <a:pPr marL="285750" indent="-285750">
              <a:lnSpc>
                <a:spcPct val="150000"/>
              </a:lnSpc>
              <a:buFontTx/>
              <a:buChar char="-"/>
            </a:pPr>
            <a:endParaRPr lang="it-IT" sz="1600" dirty="0">
              <a:latin typeface="+mn-lt"/>
            </a:endParaRPr>
          </a:p>
          <a:p>
            <a:pPr marL="285750" indent="-285750">
              <a:lnSpc>
                <a:spcPct val="150000"/>
              </a:lnSpc>
              <a:buFontTx/>
              <a:buChar char="-"/>
            </a:pPr>
            <a:endParaRPr lang="it-IT" sz="1600" dirty="0">
              <a:latin typeface="+mn-lt"/>
            </a:endParaRPr>
          </a:p>
          <a:p>
            <a:pPr marL="285750" indent="-285750">
              <a:lnSpc>
                <a:spcPct val="150000"/>
              </a:lnSpc>
              <a:buFontTx/>
              <a:buChar char="-"/>
            </a:pPr>
            <a:endParaRPr lang="it-IT" sz="1600" dirty="0">
              <a:latin typeface="+mn-lt"/>
            </a:endParaRPr>
          </a:p>
        </p:txBody>
      </p:sp>
    </p:spTree>
    <p:extLst>
      <p:ext uri="{BB962C8B-B14F-4D97-AF65-F5344CB8AC3E}">
        <p14:creationId xmlns:p14="http://schemas.microsoft.com/office/powerpoint/2010/main" val="164988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5986-66B3-7241-A4EF-68765F06493D}"/>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8172B534-09E1-A17B-D186-4D174CFA03B7}"/>
              </a:ext>
            </a:extLst>
          </p:cNvPr>
          <p:cNvPicPr>
            <a:picLocks noChangeAspect="1"/>
          </p:cNvPicPr>
          <p:nvPr/>
        </p:nvPicPr>
        <p:blipFill>
          <a:blip r:embed="rId2"/>
          <a:stretch>
            <a:fillRect/>
          </a:stretch>
        </p:blipFill>
        <p:spPr>
          <a:xfrm>
            <a:off x="-6671" y="0"/>
            <a:ext cx="12198669" cy="6858000"/>
          </a:xfrm>
          <a:prstGeom prst="rect">
            <a:avLst/>
          </a:prstGeom>
        </p:spPr>
      </p:pic>
      <p:sp>
        <p:nvSpPr>
          <p:cNvPr id="2" name="Titolo 1">
            <a:extLst>
              <a:ext uri="{FF2B5EF4-FFF2-40B4-BE49-F238E27FC236}">
                <a16:creationId xmlns:a16="http://schemas.microsoft.com/office/drawing/2014/main" id="{D7F7B8CB-20B0-0577-107C-B837A7BDECDF}"/>
              </a:ext>
            </a:extLst>
          </p:cNvPr>
          <p:cNvSpPr>
            <a:spLocks noGrp="1"/>
          </p:cNvSpPr>
          <p:nvPr>
            <p:ph type="title"/>
          </p:nvPr>
        </p:nvSpPr>
        <p:spPr>
          <a:xfrm>
            <a:off x="1281930" y="480054"/>
            <a:ext cx="9422689" cy="1325563"/>
          </a:xfrm>
        </p:spPr>
        <p:txBody>
          <a:bodyPr>
            <a:norm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6F3E38E8-3A9C-DD18-EDFE-5D53714BC814}"/>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A17C6EAB-47D5-CEE1-BD2C-511449067D7F}"/>
              </a:ext>
            </a:extLst>
          </p:cNvPr>
          <p:cNvSpPr txBox="1">
            <a:spLocks/>
          </p:cNvSpPr>
          <p:nvPr/>
        </p:nvSpPr>
        <p:spPr>
          <a:xfrm>
            <a:off x="1281930" y="1655021"/>
            <a:ext cx="10045345" cy="46812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4. Disciplina puntuale per i reclami</a:t>
            </a:r>
          </a:p>
          <a:p>
            <a:pPr marL="285750" indent="-285750" algn="just">
              <a:lnSpc>
                <a:spcPct val="150000"/>
              </a:lnSpc>
              <a:buFontTx/>
              <a:buChar char="-"/>
            </a:pPr>
            <a:r>
              <a:rPr lang="it-IT" sz="2000" b="1" dirty="0">
                <a:latin typeface="Arial" panose="020B0604020202020204" pitchFamily="34" charset="0"/>
                <a:cs typeface="Arial" panose="020B0604020202020204" pitchFamily="34" charset="0"/>
              </a:rPr>
              <a:t>Termine</a:t>
            </a:r>
            <a:r>
              <a:rPr lang="it-IT" sz="2000" dirty="0">
                <a:latin typeface="Arial" panose="020B0604020202020204" pitchFamily="34" charset="0"/>
                <a:cs typeface="Arial" panose="020B0604020202020204" pitchFamily="34" charset="0"/>
              </a:rPr>
              <a:t>: da 45 a 30 giorni per definirlo </a:t>
            </a:r>
            <a:r>
              <a:rPr lang="it-IT" sz="2000" b="1" dirty="0">
                <a:latin typeface="Arial" panose="020B0604020202020204" pitchFamily="34" charset="0"/>
                <a:cs typeface="Arial" panose="020B0604020202020204" pitchFamily="34" charset="0"/>
              </a:rPr>
              <a:t>NB L’OPERATORE HA 10 GIORNI DOPO IL TERMINE DI DEFINIZIONE PER INVIARE IL RESOCONTO DI ESITO DEL RECLAMO SULLA BASE DELL’ALLEGATO 5 DELLA DELIBERA</a:t>
            </a:r>
            <a:r>
              <a:rPr lang="it-IT" sz="2000" dirty="0">
                <a:latin typeface="Arial" panose="020B0604020202020204" pitchFamily="34" charset="0"/>
                <a:cs typeface="Arial" panose="020B0604020202020204" pitchFamily="34" charset="0"/>
              </a:rPr>
              <a:t> ;</a:t>
            </a:r>
          </a:p>
          <a:p>
            <a:pPr marL="285750" indent="-285750" algn="just">
              <a:lnSpc>
                <a:spcPct val="150000"/>
              </a:lnSpc>
              <a:buFontTx/>
              <a:buChar char="-"/>
            </a:pPr>
            <a:r>
              <a:rPr lang="it-IT" sz="2000" b="1" dirty="0">
                <a:latin typeface="Arial" panose="020B0604020202020204" pitchFamily="34" charset="0"/>
                <a:cs typeface="Arial" panose="020B0604020202020204" pitchFamily="34" charset="0"/>
              </a:rPr>
              <a:t>mezzi</a:t>
            </a:r>
            <a:r>
              <a:rPr lang="it-IT" sz="2000" dirty="0">
                <a:latin typeface="Arial" panose="020B0604020202020204" pitchFamily="34" charset="0"/>
                <a:cs typeface="Arial" panose="020B0604020202020204" pitchFamily="34" charset="0"/>
              </a:rPr>
              <a:t> di reclamo </a:t>
            </a:r>
            <a:r>
              <a:rPr lang="it-IT" sz="2000" b="1" dirty="0">
                <a:latin typeface="Arial" panose="020B0604020202020204" pitchFamily="34" charset="0"/>
                <a:cs typeface="Arial" panose="020B0604020202020204" pitchFamily="34" charset="0"/>
              </a:rPr>
              <a:t>consentiti</a:t>
            </a:r>
            <a:r>
              <a:rPr lang="it-IT" sz="2000" dirty="0">
                <a:latin typeface="Arial" panose="020B0604020202020204" pitchFamily="34" charset="0"/>
                <a:cs typeface="Arial" panose="020B0604020202020204" pitchFamily="34" charset="0"/>
              </a:rPr>
              <a:t> al cliente: </a:t>
            </a:r>
            <a:r>
              <a:rPr lang="it-IT" sz="2000" u="sng" dirty="0">
                <a:latin typeface="Arial" panose="020B0604020202020204" pitchFamily="34" charset="0"/>
                <a:cs typeface="Arial" panose="020B0604020202020204" pitchFamily="34" charset="0"/>
              </a:rPr>
              <a:t>ALMENO Canale telefonico e raccomandata A/R,</a:t>
            </a:r>
            <a:r>
              <a:rPr lang="it-IT" sz="2000" dirty="0">
                <a:latin typeface="Arial" panose="020B0604020202020204" pitchFamily="34" charset="0"/>
                <a:cs typeface="Arial" panose="020B0604020202020204" pitchFamily="34" charset="0"/>
              </a:rPr>
              <a:t> possono essere previsti altri canali digitali. L’elenco completo deve essere pubblicato nella Carta dei Servizi e sul sito web;</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l’operatore ha l’obbligo di </a:t>
            </a:r>
            <a:r>
              <a:rPr lang="it-IT" sz="2000" b="1" dirty="0">
                <a:latin typeface="Arial" panose="020B0604020202020204" pitchFamily="34" charset="0"/>
                <a:cs typeface="Arial" panose="020B0604020202020204" pitchFamily="34" charset="0"/>
              </a:rPr>
              <a:t>fornire un codice identificativo </a:t>
            </a:r>
            <a:r>
              <a:rPr lang="it-IT" sz="2000" dirty="0">
                <a:latin typeface="Arial" panose="020B0604020202020204" pitchFamily="34" charset="0"/>
                <a:cs typeface="Arial" panose="020B0604020202020204" pitchFamily="34" charset="0"/>
              </a:rPr>
              <a:t>una volta acquisito il reclamo, </a:t>
            </a:r>
            <a:r>
              <a:rPr lang="it-IT" sz="2000" b="1" dirty="0">
                <a:latin typeface="Arial" panose="020B0604020202020204" pitchFamily="34" charset="0"/>
                <a:cs typeface="Arial" panose="020B0604020202020204" pitchFamily="34" charset="0"/>
              </a:rPr>
              <a:t>IL RECLAMO DEVE ESSERE SEMPRE TRACCIATO</a:t>
            </a:r>
            <a:r>
              <a:rPr lang="it-IT" sz="2000" dirty="0">
                <a:latin typeface="Arial" panose="020B0604020202020204" pitchFamily="34" charset="0"/>
                <a:cs typeface="Arial" panose="020B0604020202020204" pitchFamily="34" charset="0"/>
              </a:rPr>
              <a:t>;</a:t>
            </a:r>
          </a:p>
          <a:p>
            <a:pPr algn="just">
              <a:lnSpc>
                <a:spcPct val="150000"/>
              </a:lnSpc>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21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1F8C-9780-A67B-2BE6-0D03BD006D7A}"/>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0FB87771-7227-D8CA-3D2A-A83F2E817702}"/>
              </a:ext>
            </a:extLst>
          </p:cNvPr>
          <p:cNvPicPr>
            <a:picLocks noChangeAspect="1"/>
          </p:cNvPicPr>
          <p:nvPr/>
        </p:nvPicPr>
        <p:blipFill>
          <a:blip r:embed="rId2"/>
          <a:stretch>
            <a:fillRect/>
          </a:stretch>
        </p:blipFill>
        <p:spPr>
          <a:xfrm>
            <a:off x="-6669" y="0"/>
            <a:ext cx="12198669" cy="6858000"/>
          </a:xfrm>
          <a:prstGeom prst="rect">
            <a:avLst/>
          </a:prstGeom>
        </p:spPr>
      </p:pic>
      <p:sp>
        <p:nvSpPr>
          <p:cNvPr id="2" name="Titolo 1">
            <a:extLst>
              <a:ext uri="{FF2B5EF4-FFF2-40B4-BE49-F238E27FC236}">
                <a16:creationId xmlns:a16="http://schemas.microsoft.com/office/drawing/2014/main" id="{EB18A4AA-537A-E107-47AC-946281AC9485}"/>
              </a:ext>
            </a:extLst>
          </p:cNvPr>
          <p:cNvSpPr>
            <a:spLocks noGrp="1"/>
          </p:cNvSpPr>
          <p:nvPr>
            <p:ph type="title"/>
          </p:nvPr>
        </p:nvSpPr>
        <p:spPr>
          <a:xfrm>
            <a:off x="1308456" y="369214"/>
            <a:ext cx="9575089" cy="1325563"/>
          </a:xfrm>
        </p:spPr>
        <p:txBody>
          <a:bodyPr>
            <a:norm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6ADABE54-2022-84B1-AF33-4185F277B972}"/>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F43EDACE-31A0-7B25-8276-0BAA19516A3C}"/>
              </a:ext>
            </a:extLst>
          </p:cNvPr>
          <p:cNvSpPr txBox="1">
            <a:spLocks/>
          </p:cNvSpPr>
          <p:nvPr/>
        </p:nvSpPr>
        <p:spPr>
          <a:xfrm>
            <a:off x="1308455" y="1694777"/>
            <a:ext cx="9136939" cy="41863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5. Indicatori di qualità PER L’ASSISTENZA TELEFONICA</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Tempo medio di risposta dell’operatore: </a:t>
            </a:r>
            <a:r>
              <a:rPr lang="it-IT" sz="2000" b="1" dirty="0">
                <a:latin typeface="Arial" panose="020B0604020202020204" pitchFamily="34" charset="0"/>
                <a:cs typeface="Arial" panose="020B0604020202020204" pitchFamily="34" charset="0"/>
              </a:rPr>
              <a:t>non superiore a 150 secondi </a:t>
            </a:r>
            <a:r>
              <a:rPr lang="it-IT" sz="2000" dirty="0">
                <a:latin typeface="Arial" panose="020B0604020202020204" pitchFamily="34" charset="0"/>
                <a:cs typeface="Arial" panose="020B0604020202020204" pitchFamily="34" charset="0"/>
              </a:rPr>
              <a:t>–– </a:t>
            </a:r>
            <a:r>
              <a:rPr lang="it-IT" sz="2000" u="sng" dirty="0">
                <a:latin typeface="Arial" panose="020B0604020202020204" pitchFamily="34" charset="0"/>
                <a:cs typeface="Arial" panose="020B0604020202020204" pitchFamily="34" charset="0"/>
              </a:rPr>
              <a:t>indicatore obbligatorio</a:t>
            </a:r>
            <a:r>
              <a:rPr lang="it-IT" sz="2000" dirty="0">
                <a:latin typeface="Arial" panose="020B0604020202020204" pitchFamily="34" charset="0"/>
                <a:cs typeface="Arial" panose="020B0604020202020204" pitchFamily="34" charset="0"/>
              </a:rPr>
              <a:t>;</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tasso di chiamate verso operatore servite entro 20 secondi: </a:t>
            </a:r>
            <a:r>
              <a:rPr lang="it-IT" sz="2000" b="1" dirty="0">
                <a:latin typeface="Arial" panose="020B0604020202020204" pitchFamily="34" charset="0"/>
                <a:cs typeface="Arial" panose="020B0604020202020204" pitchFamily="34" charset="0"/>
              </a:rPr>
              <a:t>non inferiore al 40%</a:t>
            </a:r>
            <a:r>
              <a:rPr lang="it-IT" sz="2000" dirty="0">
                <a:latin typeface="Arial" panose="020B0604020202020204" pitchFamily="34" charset="0"/>
                <a:cs typeface="Arial" panose="020B0604020202020204" pitchFamily="34" charset="0"/>
              </a:rPr>
              <a:t> –– </a:t>
            </a:r>
            <a:r>
              <a:rPr lang="it-IT" sz="2000" u="sng" dirty="0">
                <a:latin typeface="Arial" panose="020B0604020202020204" pitchFamily="34" charset="0"/>
                <a:cs typeface="Arial" panose="020B0604020202020204" pitchFamily="34" charset="0"/>
              </a:rPr>
              <a:t>indicatore obbligatorio</a:t>
            </a:r>
            <a:r>
              <a:rPr lang="it-IT" sz="2000" dirty="0">
                <a:latin typeface="Arial" panose="020B0604020202020204" pitchFamily="34" charset="0"/>
                <a:cs typeface="Arial" panose="020B0604020202020204" pitchFamily="34" charset="0"/>
              </a:rPr>
              <a:t>;</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l’Autorità può effettuare periodicamente la rilevazione del gradimento da parte degli utenti  –– indicatore facoltativo.</a:t>
            </a:r>
          </a:p>
          <a:p>
            <a:pPr algn="just">
              <a:lnSpc>
                <a:spcPct val="150000"/>
              </a:lnSpc>
            </a:pPr>
            <a:r>
              <a:rPr lang="it-IT" sz="1600" b="1" dirty="0">
                <a:latin typeface="Arial" panose="020B0604020202020204" pitchFamily="34" charset="0"/>
                <a:cs typeface="Arial" panose="020B0604020202020204" pitchFamily="34" charset="0"/>
              </a:rPr>
              <a:t>E’ OBBLIGATORIO FISSARE GLI OBIETTIVI E POI PUBBLICARE I RESOCONTI PER L’ASSISTENZA TELEFONICA. VANNO CONSERVATI SUL SITO I DOCUMENTI PER 5 ANNI. SE CI SONO PIU’ NUMERI DI ASSISTENZA VANNO PUBBLICATI RESOCONTI SEPARATI PER OGNI NUMERO</a:t>
            </a:r>
          </a:p>
        </p:txBody>
      </p:sp>
    </p:spTree>
    <p:extLst>
      <p:ext uri="{BB962C8B-B14F-4D97-AF65-F5344CB8AC3E}">
        <p14:creationId xmlns:p14="http://schemas.microsoft.com/office/powerpoint/2010/main" val="236993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14A4-00E5-92AB-DE54-41A52CC87DFB}"/>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6C1DB3E6-F168-BF05-9F40-AB9656463D90}"/>
              </a:ext>
            </a:extLst>
          </p:cNvPr>
          <p:cNvPicPr>
            <a:picLocks noChangeAspect="1"/>
          </p:cNvPicPr>
          <p:nvPr/>
        </p:nvPicPr>
        <p:blipFill>
          <a:blip r:embed="rId2"/>
          <a:stretch>
            <a:fillRect/>
          </a:stretch>
        </p:blipFill>
        <p:spPr>
          <a:xfrm>
            <a:off x="-6669" y="0"/>
            <a:ext cx="12198669" cy="6858000"/>
          </a:xfrm>
          <a:prstGeom prst="rect">
            <a:avLst/>
          </a:prstGeom>
        </p:spPr>
      </p:pic>
      <p:sp>
        <p:nvSpPr>
          <p:cNvPr id="2" name="Titolo 1">
            <a:extLst>
              <a:ext uri="{FF2B5EF4-FFF2-40B4-BE49-F238E27FC236}">
                <a16:creationId xmlns:a16="http://schemas.microsoft.com/office/drawing/2014/main" id="{6928E264-8592-787B-57E3-27036D0F972A}"/>
              </a:ext>
            </a:extLst>
          </p:cNvPr>
          <p:cNvSpPr>
            <a:spLocks noGrp="1"/>
          </p:cNvSpPr>
          <p:nvPr>
            <p:ph type="title"/>
          </p:nvPr>
        </p:nvSpPr>
        <p:spPr>
          <a:xfrm>
            <a:off x="1308456" y="369214"/>
            <a:ext cx="9366170" cy="1325563"/>
          </a:xfrm>
        </p:spPr>
        <p:txBody>
          <a:bodyPr>
            <a:norm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A3BD5352-B3B0-6D85-6759-8A1DD7C3BF27}"/>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A4CBF940-C9D1-9C78-6965-AEA2F7371F0C}"/>
              </a:ext>
            </a:extLst>
          </p:cNvPr>
          <p:cNvSpPr txBox="1">
            <a:spLocks/>
          </p:cNvSpPr>
          <p:nvPr/>
        </p:nvSpPr>
        <p:spPr>
          <a:xfrm>
            <a:off x="1308455" y="1694777"/>
            <a:ext cx="9136939" cy="41863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6. Indicatore di qualità dei canali di assistenza digitali (e-care)</a:t>
            </a:r>
          </a:p>
          <a:p>
            <a:pPr algn="just">
              <a:lnSpc>
                <a:spcPct val="150000"/>
              </a:lnSpc>
            </a:pPr>
            <a:r>
              <a:rPr lang="it-IT" sz="2000" b="1" dirty="0">
                <a:latin typeface="Arial" panose="020B0604020202020204" pitchFamily="34" charset="0"/>
                <a:cs typeface="Arial" panose="020B0604020202020204" pitchFamily="34" charset="0"/>
              </a:rPr>
              <a:t>	Indicatore facoltativo</a:t>
            </a:r>
          </a:p>
          <a:p>
            <a:pPr marL="285750" indent="-285750" algn="just">
              <a:lnSpc>
                <a:spcPct val="150000"/>
              </a:lnSpc>
              <a:buFontTx/>
              <a:buChar char="-"/>
            </a:pPr>
            <a:r>
              <a:rPr lang="it-IT" sz="2000" dirty="0">
                <a:latin typeface="Arial" panose="020B0604020202020204" pitchFamily="34" charset="0"/>
                <a:cs typeface="Arial" panose="020B0604020202020204" pitchFamily="34" charset="0"/>
              </a:rPr>
              <a:t>Applicabile ad ogni tipologia di contratto digitale messa a disposizione dei fornitori di servizi di comunicazione elettronica, ad eccezione di canali social pubblici.</a:t>
            </a:r>
          </a:p>
        </p:txBody>
      </p:sp>
    </p:spTree>
    <p:extLst>
      <p:ext uri="{BB962C8B-B14F-4D97-AF65-F5344CB8AC3E}">
        <p14:creationId xmlns:p14="http://schemas.microsoft.com/office/powerpoint/2010/main" val="22947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4F5F-1537-CB6A-82B3-80B329670C61}"/>
            </a:ext>
          </a:extLst>
        </p:cNvPr>
        <p:cNvGrpSpPr/>
        <p:nvPr/>
      </p:nvGrpSpPr>
      <p:grpSpPr>
        <a:xfrm>
          <a:off x="0" y="0"/>
          <a:ext cx="0" cy="0"/>
          <a:chOff x="0" y="0"/>
          <a:chExt cx="0" cy="0"/>
        </a:xfrm>
      </p:grpSpPr>
      <p:pic>
        <p:nvPicPr>
          <p:cNvPr id="8" name="Immagine 7">
            <a:extLst>
              <a:ext uri="{FF2B5EF4-FFF2-40B4-BE49-F238E27FC236}">
                <a16:creationId xmlns:a16="http://schemas.microsoft.com/office/drawing/2014/main" id="{6D3257F7-AB16-2B24-03C3-B5EF932F37D5}"/>
              </a:ext>
            </a:extLst>
          </p:cNvPr>
          <p:cNvPicPr>
            <a:picLocks noChangeAspect="1"/>
          </p:cNvPicPr>
          <p:nvPr/>
        </p:nvPicPr>
        <p:blipFill>
          <a:blip r:embed="rId2"/>
          <a:stretch>
            <a:fillRect/>
          </a:stretch>
        </p:blipFill>
        <p:spPr>
          <a:xfrm>
            <a:off x="0" y="0"/>
            <a:ext cx="12198669" cy="6858000"/>
          </a:xfrm>
          <a:prstGeom prst="rect">
            <a:avLst/>
          </a:prstGeom>
        </p:spPr>
      </p:pic>
      <p:sp>
        <p:nvSpPr>
          <p:cNvPr id="2" name="Titolo 1">
            <a:extLst>
              <a:ext uri="{FF2B5EF4-FFF2-40B4-BE49-F238E27FC236}">
                <a16:creationId xmlns:a16="http://schemas.microsoft.com/office/drawing/2014/main" id="{EFB37410-A55C-9175-6E1A-60A2B1D629F9}"/>
              </a:ext>
            </a:extLst>
          </p:cNvPr>
          <p:cNvSpPr>
            <a:spLocks noGrp="1"/>
          </p:cNvSpPr>
          <p:nvPr>
            <p:ph type="title"/>
          </p:nvPr>
        </p:nvSpPr>
        <p:spPr>
          <a:xfrm>
            <a:off x="1308456" y="764230"/>
            <a:ext cx="8690309" cy="535531"/>
          </a:xfrm>
        </p:spPr>
        <p:txBody>
          <a:bodyPr>
            <a:spAutoFit/>
          </a:bodyPr>
          <a:lstStyle/>
          <a:p>
            <a:r>
              <a:rPr lang="it-IT" sz="3200" b="1" dirty="0">
                <a:solidFill>
                  <a:srgbClr val="7030A0"/>
                </a:solidFill>
                <a:latin typeface="Arial" panose="020B0604020202020204" pitchFamily="34" charset="0"/>
                <a:cs typeface="Arial" panose="020B0604020202020204" pitchFamily="34" charset="0"/>
              </a:rPr>
              <a:t>Le previsioni della delibera</a:t>
            </a:r>
          </a:p>
        </p:txBody>
      </p:sp>
      <p:sp>
        <p:nvSpPr>
          <p:cNvPr id="6" name="Titolo 1">
            <a:extLst>
              <a:ext uri="{FF2B5EF4-FFF2-40B4-BE49-F238E27FC236}">
                <a16:creationId xmlns:a16="http://schemas.microsoft.com/office/drawing/2014/main" id="{65F0595C-3003-BFF5-96A2-96DE4B968F13}"/>
              </a:ext>
            </a:extLst>
          </p:cNvPr>
          <p:cNvSpPr txBox="1">
            <a:spLocks/>
          </p:cNvSpPr>
          <p:nvPr/>
        </p:nvSpPr>
        <p:spPr>
          <a:xfrm>
            <a:off x="1746606" y="1906248"/>
            <a:ext cx="7068621" cy="4186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sp>
        <p:nvSpPr>
          <p:cNvPr id="7" name="Titolo 1">
            <a:extLst>
              <a:ext uri="{FF2B5EF4-FFF2-40B4-BE49-F238E27FC236}">
                <a16:creationId xmlns:a16="http://schemas.microsoft.com/office/drawing/2014/main" id="{3B026612-B815-89CB-E2FA-C92FF4B0D3DD}"/>
              </a:ext>
            </a:extLst>
          </p:cNvPr>
          <p:cNvSpPr txBox="1">
            <a:spLocks/>
          </p:cNvSpPr>
          <p:nvPr/>
        </p:nvSpPr>
        <p:spPr>
          <a:xfrm>
            <a:off x="1308455" y="1694777"/>
            <a:ext cx="9583065" cy="4757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it-IT" sz="2000" b="1" u="sng" dirty="0">
                <a:latin typeface="Arial" panose="020B0604020202020204" pitchFamily="34" charset="0"/>
                <a:cs typeface="Arial" panose="020B0604020202020204" pitchFamily="34" charset="0"/>
              </a:rPr>
              <a:t>7. Collegamento con la pagina dedicata ai canali di assistenza in home page</a:t>
            </a:r>
          </a:p>
          <a:p>
            <a:pPr algn="just">
              <a:lnSpc>
                <a:spcPct val="150000"/>
              </a:lnSpc>
            </a:pPr>
            <a:r>
              <a:rPr lang="it-IT" sz="2000" b="1" dirty="0">
                <a:latin typeface="Arial" panose="020B0604020202020204" pitchFamily="34" charset="0"/>
                <a:cs typeface="Arial" panose="020B0604020202020204" pitchFamily="34" charset="0"/>
              </a:rPr>
              <a:t>INTRODOTTO L’OBBLIGO DI INSERIRE SULLA HOME PAGE DELL’OPERATORE IL COLLEGAMENTO IPERTESTUALE ALLA PAGINA DEDICATA ALL’ ASSISTENZA</a:t>
            </a:r>
          </a:p>
          <a:p>
            <a:pPr algn="just">
              <a:lnSpc>
                <a:spcPct val="150000"/>
              </a:lnSpc>
            </a:pPr>
            <a:r>
              <a:rPr lang="it-IT" sz="2000" dirty="0">
                <a:latin typeface="Arial" panose="020B0604020202020204" pitchFamily="34" charset="0"/>
                <a:cs typeface="Arial" panose="020B0604020202020204" pitchFamily="34" charset="0"/>
              </a:rPr>
              <a:t>Nella pagina va riportato un elenco aggiornato di tutte le forme di assistenza offerte (suddivisione in canali telefonici e canali digitali).</a:t>
            </a:r>
          </a:p>
          <a:p>
            <a:pPr algn="just">
              <a:lnSpc>
                <a:spcPct val="150000"/>
              </a:lnSpc>
            </a:pPr>
            <a:endParaRPr lang="it-IT" sz="2000" dirty="0">
              <a:latin typeface="Arial" panose="020B0604020202020204" pitchFamily="34" charset="0"/>
              <a:cs typeface="Arial" panose="020B0604020202020204" pitchFamily="34" charset="0"/>
            </a:endParaRPr>
          </a:p>
          <a:p>
            <a:pPr algn="just">
              <a:lnSpc>
                <a:spcPct val="150000"/>
              </a:lnSpc>
            </a:pPr>
            <a:r>
              <a:rPr lang="it-IT" sz="2000" b="1" u="sng" dirty="0">
                <a:latin typeface="Arial" panose="020B0604020202020204" pitchFamily="34" charset="0"/>
                <a:cs typeface="Arial" panose="020B0604020202020204" pitchFamily="34" charset="0"/>
              </a:rPr>
              <a:t>8. Regime sanzionatorio </a:t>
            </a:r>
          </a:p>
          <a:p>
            <a:pPr algn="just">
              <a:lnSpc>
                <a:spcPct val="150000"/>
              </a:lnSpc>
            </a:pPr>
            <a:r>
              <a:rPr lang="it-IT" sz="2000" dirty="0">
                <a:latin typeface="Arial" panose="020B0604020202020204" pitchFamily="34" charset="0"/>
                <a:cs typeface="Arial" panose="020B0604020202020204" pitchFamily="34" charset="0"/>
              </a:rPr>
              <a:t>- </a:t>
            </a:r>
            <a:r>
              <a:rPr lang="it-IT" sz="2000" b="1" u="sng" dirty="0">
                <a:latin typeface="Arial" panose="020B0604020202020204" pitchFamily="34" charset="0"/>
                <a:cs typeface="Arial" panose="020B0604020202020204" pitchFamily="34" charset="0"/>
              </a:rPr>
              <a:t>Art 30 </a:t>
            </a:r>
            <a:r>
              <a:rPr lang="it-IT" sz="2000" dirty="0">
                <a:latin typeface="Arial" panose="020B0604020202020204" pitchFamily="34" charset="0"/>
                <a:cs typeface="Arial" panose="020B0604020202020204" pitchFamily="34" charset="0"/>
              </a:rPr>
              <a:t>comma 19 del Codice delle comunicazioni elettroniche: minimo di 25k e massimo di 5 milioni – A SECONDA DELLE VIOLAZIONI COMMESSE</a:t>
            </a:r>
          </a:p>
        </p:txBody>
      </p:sp>
    </p:spTree>
    <p:extLst>
      <p:ext uri="{BB962C8B-B14F-4D97-AF65-F5344CB8AC3E}">
        <p14:creationId xmlns:p14="http://schemas.microsoft.com/office/powerpoint/2010/main" val="33641291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494</TotalTime>
  <Words>1140</Words>
  <Application>Microsoft Macintosh PowerPoint</Application>
  <PresentationFormat>Widescreen</PresentationFormat>
  <Paragraphs>81</Paragraphs>
  <Slides>14</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Aptos</vt:lpstr>
      <vt:lpstr>Arial</vt:lpstr>
      <vt:lpstr>Calibri</vt:lpstr>
      <vt:lpstr>Calibri Light</vt:lpstr>
      <vt:lpstr>Tema di Office</vt:lpstr>
      <vt:lpstr> Le nuove tutele per l’utente finale: aggiornamento del servizio di assistenza e lotta allo spoofing  </vt:lpstr>
      <vt:lpstr>La Delibera 255/24/CONS  AGGIORNAMENTO DEL SERVIZIO DI ASSISTENZA </vt:lpstr>
      <vt:lpstr>Presentazione standard di PowerPoint</vt:lpstr>
      <vt:lpstr>Le previsioni della delibera</vt:lpstr>
      <vt:lpstr>Le previsioni della delibera</vt:lpstr>
      <vt:lpstr>Le previsioni della delibera</vt:lpstr>
      <vt:lpstr>Le previsioni della delibera</vt:lpstr>
      <vt:lpstr>Le previsioni della delibera</vt:lpstr>
      <vt:lpstr>Le previsioni della delibera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Microsoft Office User</dc:creator>
  <cp:lastModifiedBy>Vincenzo Gallotto</cp:lastModifiedBy>
  <cp:revision>20</cp:revision>
  <dcterms:created xsi:type="dcterms:W3CDTF">2024-09-12T10:16:37Z</dcterms:created>
  <dcterms:modified xsi:type="dcterms:W3CDTF">2025-09-23T18:59:04Z</dcterms:modified>
</cp:coreProperties>
</file>