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9220" r:id="rId3"/>
    <p:sldId id="10477" r:id="rId4"/>
    <p:sldId id="2147481800" r:id="rId5"/>
    <p:sldId id="2147481801" r:id="rId6"/>
    <p:sldId id="2147481802" r:id="rId7"/>
    <p:sldId id="1030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4CD"/>
    <a:srgbClr val="F3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94654"/>
  </p:normalViewPr>
  <p:slideViewPr>
    <p:cSldViewPr snapToGrid="0">
      <p:cViewPr>
        <p:scale>
          <a:sx n="66" d="100"/>
          <a:sy n="66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885BD-0651-BC28-2A74-39C33494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9FD552-BF4F-2519-D7AE-2AC80035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1041D9-E4C5-394E-FC4F-2FFE44F4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9659D-470A-7F01-D714-27EFDA92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87D90-0574-0B0B-011E-55D3879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58B49-829B-4465-F5AC-4FC930B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416732-5DCC-C961-C0E2-0261545EB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33A816-CEFE-8664-18A5-4B761DEC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08F6F-6B79-1656-C042-6AD6FD38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2CF84-6DA1-A8D0-A155-43C390C6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0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A09F03-5C3F-65AE-33C4-2D6758F47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681F96-40D0-32F9-64ED-A40BF3A58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C70EFF-F029-28C5-3C9B-B2DFC8C1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9F586-30CF-9D3F-E8B4-C60E2A31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233A89-E9D7-F3AB-AE8E-8E2D1F8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5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534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2697-3727-5D3F-374C-45143D87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FC577-3693-A48E-B741-5F9B5BDA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76C5E3-080E-D2D9-3D8E-4474E8EB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DCAD38-2D94-A0BE-B2E6-317CFA26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525FCF-202C-B8E9-7C74-B1B8D6C7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A53E8-9124-F37F-BB80-45BC32FD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6B9C17-2EA0-2D16-863D-673219A7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312260-241C-85B0-A074-E7DA8689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8F8E7-84F0-B0A5-69B3-98FC662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8F1B6-49D1-D736-121C-EB624A09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448B9-2608-C21D-3654-E09637DB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664B5-432A-DD2D-F216-8D4954F41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6FA8E2-7888-5CD6-3C05-2B460FCFB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1EC79-67C5-D387-4FE5-1FA95D05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7044D8-AF3F-4A66-4A3B-8D63240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FE3A3C-3E6F-6592-CAEE-2932388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2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A455B-7B6B-6677-FA8B-53CD218D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6CEB0B-39E5-6AEA-78CB-AC24BDFB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5AFF03-FAB7-5223-A283-7534B86E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ECC8E5B-446C-4D9A-743C-9F3AE67C2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92B449-55C3-8F5E-72CA-2C6185ED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B402DD-73A7-1BE7-8A82-FE736528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7856BC-8E82-2310-D27C-F438A82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728C29-71C3-5889-28E3-91C9760C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BC755-ECCD-4197-9FAB-2CE6DE3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11446B-B095-EA85-276C-1036DEFD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A8FEA1-0E4E-B360-CA06-9BC13964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2AF972-2119-A3DD-CED6-B317DE5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3F6B17-25A9-078D-3272-20837FD2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A0F7A2-714E-6DD6-A522-D9E5D70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DA6DD4-565E-BF32-4A84-EE5FD938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7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2EF24-2494-94FF-60C3-61312B4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F6AFF-E8DA-9212-C661-95F1A2B4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F1D4D-83B0-7CD1-3A92-EDA27700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DF30F-3628-D04D-9B45-47F1826E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73C980-7F60-9CDC-2213-0510067E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FFB10-5665-2123-CE60-07893F53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58A1D-C656-2403-83D7-BF34216E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96C11E-6CD7-F713-3AA0-91E1321B7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66D5EC-24E3-E2FF-AF24-4576784B3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366823-E152-6F95-4AEB-950448CE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5A455B-D13D-C092-42A2-BC6ECBC5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2D2131-339E-79CB-3220-AF3B6E49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654820-C5AD-FDF7-0FF8-ED88510D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1B3F7-62C3-C992-BB4F-FBE111DC8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FD89A-ACC1-FF99-19C9-66200BF54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606C-7064-5D4E-9504-1485FFDB4EC7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B6C90-7722-146C-ABB8-5DB054873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8BF73-273C-59D7-C024-B38B5CFE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2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menicoraguseo.tumblr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9B1FE19-5FBA-2882-5EB3-FB598621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866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ED6AE6-ABD3-8700-26BA-9CF964D8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69" y="3032285"/>
            <a:ext cx="10415804" cy="79343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 in Italy, </a:t>
            </a:r>
            <a:r>
              <a:rPr lang="it-IT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39770B-AF93-3097-8487-5DDE42DF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468"/>
            <a:ext cx="9144000" cy="1505238"/>
          </a:xfrm>
        </p:spPr>
        <p:txBody>
          <a:bodyPr/>
          <a:lstStyle/>
          <a:p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Domenico Raguseo</a:t>
            </a: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Exprivia</a:t>
            </a:r>
          </a:p>
        </p:txBody>
      </p:sp>
    </p:spTree>
    <p:extLst>
      <p:ext uri="{BB962C8B-B14F-4D97-AF65-F5344CB8AC3E}">
        <p14:creationId xmlns:p14="http://schemas.microsoft.com/office/powerpoint/2010/main" val="128535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BA25-6248-6304-CE9D-1D908C38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9B1DFA2-DA70-7CC3-D8DF-3B5B137A9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08" y="3748"/>
            <a:ext cx="12192000" cy="6854252"/>
          </a:xfr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0867DF7-643F-549F-BCE8-EB579DC0A39B}"/>
              </a:ext>
            </a:extLst>
          </p:cNvPr>
          <p:cNvSpPr txBox="1">
            <a:spLocks/>
          </p:cNvSpPr>
          <p:nvPr/>
        </p:nvSpPr>
        <p:spPr>
          <a:xfrm>
            <a:off x="1746606" y="1906248"/>
            <a:ext cx="7068621" cy="418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33F7A41-4254-6795-697F-0A88F4E401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8584" y="647312"/>
            <a:ext cx="9953285" cy="5909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Exprivia in numbers… and above numbers</a:t>
            </a:r>
          </a:p>
        </p:txBody>
      </p:sp>
      <p:grpSp>
        <p:nvGrpSpPr>
          <p:cNvPr id="8" name="Raggruppa">
            <a:extLst>
              <a:ext uri="{FF2B5EF4-FFF2-40B4-BE49-F238E27FC236}">
                <a16:creationId xmlns:a16="http://schemas.microsoft.com/office/drawing/2014/main" id="{738036DD-AF58-2DC6-44A9-4A73A424465F}"/>
              </a:ext>
            </a:extLst>
          </p:cNvPr>
          <p:cNvGrpSpPr/>
          <p:nvPr/>
        </p:nvGrpSpPr>
        <p:grpSpPr>
          <a:xfrm>
            <a:off x="6818072" y="1630412"/>
            <a:ext cx="4501110" cy="3248036"/>
            <a:chOff x="0" y="4702"/>
            <a:chExt cx="4010700" cy="2754126"/>
          </a:xfrm>
        </p:grpSpPr>
        <p:grpSp>
          <p:nvGrpSpPr>
            <p:cNvPr id="10" name="Raggruppa">
              <a:extLst>
                <a:ext uri="{FF2B5EF4-FFF2-40B4-BE49-F238E27FC236}">
                  <a16:creationId xmlns:a16="http://schemas.microsoft.com/office/drawing/2014/main" id="{0DD2CE91-EC98-8CC8-2CE5-37D690AD6F84}"/>
                </a:ext>
              </a:extLst>
            </p:cNvPr>
            <p:cNvGrpSpPr/>
            <p:nvPr/>
          </p:nvGrpSpPr>
          <p:grpSpPr>
            <a:xfrm>
              <a:off x="529982" y="148715"/>
              <a:ext cx="405174" cy="1659309"/>
              <a:chOff x="0" y="0"/>
              <a:chExt cx="405172" cy="1659307"/>
            </a:xfrm>
          </p:grpSpPr>
          <p:sp>
            <p:nvSpPr>
              <p:cNvPr id="37" name="Rettangolo 153">
                <a:extLst>
                  <a:ext uri="{FF2B5EF4-FFF2-40B4-BE49-F238E27FC236}">
                    <a16:creationId xmlns:a16="http://schemas.microsoft.com/office/drawing/2014/main" id="{46299305-8FCE-1F4A-B412-E31DC0FE64CD}"/>
                  </a:ext>
                </a:extLst>
              </p:cNvPr>
              <p:cNvSpPr/>
              <p:nvPr/>
            </p:nvSpPr>
            <p:spPr>
              <a:xfrm>
                <a:off x="0" y="550745"/>
                <a:ext cx="405173" cy="1108563"/>
              </a:xfrm>
              <a:prstGeom prst="rect">
                <a:avLst/>
              </a:prstGeom>
              <a:solidFill>
                <a:srgbClr val="66B2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38" name="Rettangolo 154">
                <a:extLst>
                  <a:ext uri="{FF2B5EF4-FFF2-40B4-BE49-F238E27FC236}">
                    <a16:creationId xmlns:a16="http://schemas.microsoft.com/office/drawing/2014/main" id="{A9BEF6E8-154E-5777-31D8-4E55EC8FC94F}"/>
                  </a:ext>
                </a:extLst>
              </p:cNvPr>
              <p:cNvSpPr txBox="1"/>
              <p:nvPr/>
            </p:nvSpPr>
            <p:spPr>
              <a:xfrm rot="16200000">
                <a:off x="-50214" y="149632"/>
                <a:ext cx="505601" cy="20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>
                <a:lvl1pPr algn="ctr" defTabSz="154323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lvl1pPr>
              </a:lstStyle>
              <a:p>
                <a:r>
                  <a:rPr sz="960"/>
                  <a:t>Energy</a:t>
                </a:r>
              </a:p>
            </p:txBody>
          </p:sp>
        </p:grpSp>
        <p:grpSp>
          <p:nvGrpSpPr>
            <p:cNvPr id="11" name="Raggruppa">
              <a:extLst>
                <a:ext uri="{FF2B5EF4-FFF2-40B4-BE49-F238E27FC236}">
                  <a16:creationId xmlns:a16="http://schemas.microsoft.com/office/drawing/2014/main" id="{357CF945-9B5B-B010-E70B-980EAB98F4AB}"/>
                </a:ext>
              </a:extLst>
            </p:cNvPr>
            <p:cNvGrpSpPr/>
            <p:nvPr/>
          </p:nvGrpSpPr>
          <p:grpSpPr>
            <a:xfrm>
              <a:off x="0" y="88440"/>
              <a:ext cx="405175" cy="1719583"/>
              <a:chOff x="0" y="0"/>
              <a:chExt cx="405173" cy="1719582"/>
            </a:xfrm>
          </p:grpSpPr>
          <p:sp>
            <p:nvSpPr>
              <p:cNvPr id="35" name="Rettangolo 151">
                <a:extLst>
                  <a:ext uri="{FF2B5EF4-FFF2-40B4-BE49-F238E27FC236}">
                    <a16:creationId xmlns:a16="http://schemas.microsoft.com/office/drawing/2014/main" id="{C572DB96-D093-D095-CD03-095CD9D4836B}"/>
                  </a:ext>
                </a:extLst>
              </p:cNvPr>
              <p:cNvSpPr/>
              <p:nvPr/>
            </p:nvSpPr>
            <p:spPr>
              <a:xfrm>
                <a:off x="0" y="611021"/>
                <a:ext cx="405174" cy="1108562"/>
              </a:xfrm>
              <a:prstGeom prst="rect">
                <a:avLst/>
              </a:prstGeom>
              <a:solidFill>
                <a:srgbClr val="8449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36" name="Rettangolo 152">
                <a:extLst>
                  <a:ext uri="{FF2B5EF4-FFF2-40B4-BE49-F238E27FC236}">
                    <a16:creationId xmlns:a16="http://schemas.microsoft.com/office/drawing/2014/main" id="{CDA33C3E-5A25-5670-A8E5-95D521CA9C93}"/>
                  </a:ext>
                </a:extLst>
              </p:cNvPr>
              <p:cNvSpPr txBox="1"/>
              <p:nvPr/>
            </p:nvSpPr>
            <p:spPr>
              <a:xfrm rot="16200000">
                <a:off x="-91665" y="184822"/>
                <a:ext cx="575982" cy="20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>
                <a:lvl1pPr algn="ctr" defTabSz="154323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lvl1pPr>
              </a:lstStyle>
              <a:p>
                <a:r>
                  <a:rPr sz="960"/>
                  <a:t>Industry</a:t>
                </a:r>
              </a:p>
            </p:txBody>
          </p:sp>
        </p:grpSp>
        <p:grpSp>
          <p:nvGrpSpPr>
            <p:cNvPr id="12" name="Raggruppa">
              <a:extLst>
                <a:ext uri="{FF2B5EF4-FFF2-40B4-BE49-F238E27FC236}">
                  <a16:creationId xmlns:a16="http://schemas.microsoft.com/office/drawing/2014/main" id="{DFFFC569-B70D-6E53-9635-274F757EA77C}"/>
                </a:ext>
              </a:extLst>
            </p:cNvPr>
            <p:cNvGrpSpPr/>
            <p:nvPr/>
          </p:nvGrpSpPr>
          <p:grpSpPr>
            <a:xfrm>
              <a:off x="1059965" y="12837"/>
              <a:ext cx="405175" cy="1795128"/>
              <a:chOff x="0" y="0"/>
              <a:chExt cx="405173" cy="1795127"/>
            </a:xfrm>
          </p:grpSpPr>
          <p:sp>
            <p:nvSpPr>
              <p:cNvPr id="33" name="Rettangolo 149">
                <a:extLst>
                  <a:ext uri="{FF2B5EF4-FFF2-40B4-BE49-F238E27FC236}">
                    <a16:creationId xmlns:a16="http://schemas.microsoft.com/office/drawing/2014/main" id="{FCA7054E-A3FF-EEE3-F796-13649AD465FF}"/>
                  </a:ext>
                </a:extLst>
              </p:cNvPr>
              <p:cNvSpPr/>
              <p:nvPr/>
            </p:nvSpPr>
            <p:spPr>
              <a:xfrm>
                <a:off x="0" y="686565"/>
                <a:ext cx="405174" cy="1108563"/>
              </a:xfrm>
              <a:prstGeom prst="rect">
                <a:avLst/>
              </a:prstGeom>
              <a:solidFill>
                <a:srgbClr val="007A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34" name="Rettangolo 150">
                <a:extLst>
                  <a:ext uri="{FF2B5EF4-FFF2-40B4-BE49-F238E27FC236}">
                    <a16:creationId xmlns:a16="http://schemas.microsoft.com/office/drawing/2014/main" id="{B03EC7B9-73D3-5363-02FF-67A87045CEAA}"/>
                  </a:ext>
                </a:extLst>
              </p:cNvPr>
              <p:cNvSpPr txBox="1"/>
              <p:nvPr/>
            </p:nvSpPr>
            <p:spPr>
              <a:xfrm rot="16200000">
                <a:off x="-115666" y="162484"/>
                <a:ext cx="636506" cy="3115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/>
              <a:p>
                <a:pPr algn="ctr"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Aerospace</a:t>
                </a:r>
              </a:p>
              <a:p>
                <a:pPr algn="ctr"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&amp; Defence</a:t>
                </a:r>
              </a:p>
            </p:txBody>
          </p:sp>
        </p:grpSp>
        <p:grpSp>
          <p:nvGrpSpPr>
            <p:cNvPr id="13" name="Raggruppa">
              <a:extLst>
                <a:ext uri="{FF2B5EF4-FFF2-40B4-BE49-F238E27FC236}">
                  <a16:creationId xmlns:a16="http://schemas.microsoft.com/office/drawing/2014/main" id="{953928E4-F39D-E1A6-9E24-645E6EBFBBD6}"/>
                </a:ext>
              </a:extLst>
            </p:cNvPr>
            <p:cNvGrpSpPr/>
            <p:nvPr/>
          </p:nvGrpSpPr>
          <p:grpSpPr>
            <a:xfrm>
              <a:off x="1589948" y="4702"/>
              <a:ext cx="405175" cy="1803322"/>
              <a:chOff x="0" y="0"/>
              <a:chExt cx="405173" cy="1803320"/>
            </a:xfrm>
          </p:grpSpPr>
          <p:sp>
            <p:nvSpPr>
              <p:cNvPr id="31" name="Rettangolo 147">
                <a:extLst>
                  <a:ext uri="{FF2B5EF4-FFF2-40B4-BE49-F238E27FC236}">
                    <a16:creationId xmlns:a16="http://schemas.microsoft.com/office/drawing/2014/main" id="{F9C99353-55DE-2BCC-7E39-EA4E07713A72}"/>
                  </a:ext>
                </a:extLst>
              </p:cNvPr>
              <p:cNvSpPr/>
              <p:nvPr/>
            </p:nvSpPr>
            <p:spPr>
              <a:xfrm>
                <a:off x="0" y="694759"/>
                <a:ext cx="405174" cy="1108562"/>
              </a:xfrm>
              <a:prstGeom prst="rect">
                <a:avLst/>
              </a:prstGeom>
              <a:solidFill>
                <a:srgbClr val="4EC0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32" name="Rettangolo 148">
                <a:extLst>
                  <a:ext uri="{FF2B5EF4-FFF2-40B4-BE49-F238E27FC236}">
                    <a16:creationId xmlns:a16="http://schemas.microsoft.com/office/drawing/2014/main" id="{4B280AA9-356E-3E4E-B7EF-24F60FCB91C4}"/>
                  </a:ext>
                </a:extLst>
              </p:cNvPr>
              <p:cNvSpPr txBox="1"/>
              <p:nvPr/>
            </p:nvSpPr>
            <p:spPr>
              <a:xfrm rot="16200000">
                <a:off x="-123800" y="223218"/>
                <a:ext cx="652775" cy="206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>
                <a:lvl1pPr algn="ctr" defTabSz="154323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lvl1pPr>
              </a:lstStyle>
              <a:p>
                <a:r>
                  <a:rPr sz="960"/>
                  <a:t>Healthcare</a:t>
                </a:r>
              </a:p>
            </p:txBody>
          </p:sp>
        </p:grpSp>
        <p:grpSp>
          <p:nvGrpSpPr>
            <p:cNvPr id="14" name="Raggruppa">
              <a:extLst>
                <a:ext uri="{FF2B5EF4-FFF2-40B4-BE49-F238E27FC236}">
                  <a16:creationId xmlns:a16="http://schemas.microsoft.com/office/drawing/2014/main" id="{E9C762B7-1C04-D33E-859F-84856F83572B}"/>
                </a:ext>
              </a:extLst>
            </p:cNvPr>
            <p:cNvGrpSpPr/>
            <p:nvPr/>
          </p:nvGrpSpPr>
          <p:grpSpPr>
            <a:xfrm>
              <a:off x="2119930" y="175513"/>
              <a:ext cx="405175" cy="1632334"/>
              <a:chOff x="0" y="0"/>
              <a:chExt cx="405173" cy="1632332"/>
            </a:xfrm>
          </p:grpSpPr>
          <p:sp>
            <p:nvSpPr>
              <p:cNvPr id="29" name="Rettangolo 145">
                <a:extLst>
                  <a:ext uri="{FF2B5EF4-FFF2-40B4-BE49-F238E27FC236}">
                    <a16:creationId xmlns:a16="http://schemas.microsoft.com/office/drawing/2014/main" id="{78070068-3939-E6B9-A14D-EC157FE2A418}"/>
                  </a:ext>
                </a:extLst>
              </p:cNvPr>
              <p:cNvSpPr/>
              <p:nvPr/>
            </p:nvSpPr>
            <p:spPr>
              <a:xfrm>
                <a:off x="0" y="523771"/>
                <a:ext cx="405174" cy="1108562"/>
              </a:xfrm>
              <a:prstGeom prst="rect">
                <a:avLst/>
              </a:prstGeom>
              <a:solidFill>
                <a:srgbClr val="FBB6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30" name="Rettangolo 146">
                <a:extLst>
                  <a:ext uri="{FF2B5EF4-FFF2-40B4-BE49-F238E27FC236}">
                    <a16:creationId xmlns:a16="http://schemas.microsoft.com/office/drawing/2014/main" id="{968013B0-1874-5700-6EC7-B3D5EB0ACB8C}"/>
                  </a:ext>
                </a:extLst>
              </p:cNvPr>
              <p:cNvSpPr txBox="1"/>
              <p:nvPr/>
            </p:nvSpPr>
            <p:spPr>
              <a:xfrm rot="16200000">
                <a:off x="-42963" y="89781"/>
                <a:ext cx="491100" cy="3115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/>
              <a:p>
                <a:pPr algn="ctr"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Public</a:t>
                </a:r>
              </a:p>
              <a:p>
                <a:pPr algn="ctr"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Sector</a:t>
                </a:r>
              </a:p>
            </p:txBody>
          </p:sp>
        </p:grpSp>
        <p:grpSp>
          <p:nvGrpSpPr>
            <p:cNvPr id="15" name="Raggruppa">
              <a:extLst>
                <a:ext uri="{FF2B5EF4-FFF2-40B4-BE49-F238E27FC236}">
                  <a16:creationId xmlns:a16="http://schemas.microsoft.com/office/drawing/2014/main" id="{3D48BC3A-76A8-1671-CCA4-EB55DF9111E5}"/>
                </a:ext>
              </a:extLst>
            </p:cNvPr>
            <p:cNvGrpSpPr/>
            <p:nvPr/>
          </p:nvGrpSpPr>
          <p:grpSpPr>
            <a:xfrm>
              <a:off x="2649914" y="142805"/>
              <a:ext cx="405175" cy="1665041"/>
              <a:chOff x="0" y="0"/>
              <a:chExt cx="405173" cy="1665040"/>
            </a:xfrm>
          </p:grpSpPr>
          <p:sp>
            <p:nvSpPr>
              <p:cNvPr id="27" name="Rettangolo 143">
                <a:extLst>
                  <a:ext uri="{FF2B5EF4-FFF2-40B4-BE49-F238E27FC236}">
                    <a16:creationId xmlns:a16="http://schemas.microsoft.com/office/drawing/2014/main" id="{31E1CDAF-E33E-C97E-AF62-A0F6DE0EB3ED}"/>
                  </a:ext>
                </a:extLst>
              </p:cNvPr>
              <p:cNvSpPr/>
              <p:nvPr/>
            </p:nvSpPr>
            <p:spPr>
              <a:xfrm>
                <a:off x="0" y="556478"/>
                <a:ext cx="405174" cy="1108563"/>
              </a:xfrm>
              <a:prstGeom prst="rect">
                <a:avLst/>
              </a:prstGeom>
              <a:solidFill>
                <a:srgbClr val="A025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28" name="Rettangolo 144">
                <a:extLst>
                  <a:ext uri="{FF2B5EF4-FFF2-40B4-BE49-F238E27FC236}">
                    <a16:creationId xmlns:a16="http://schemas.microsoft.com/office/drawing/2014/main" id="{70D7A2AF-D2BD-B6A8-2AB2-FF4A15C87EF8}"/>
                  </a:ext>
                </a:extLst>
              </p:cNvPr>
              <p:cNvSpPr txBox="1"/>
              <p:nvPr/>
            </p:nvSpPr>
            <p:spPr>
              <a:xfrm rot="16200000">
                <a:off x="-44282" y="89781"/>
                <a:ext cx="491101" cy="3115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/>
              <a:p>
                <a:pPr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Telco</a:t>
                </a:r>
              </a:p>
              <a:p>
                <a:pPr defTabSz="185188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pPr>
                <a:r>
                  <a:rPr sz="960"/>
                  <a:t>&amp; Media</a:t>
                </a:r>
              </a:p>
            </p:txBody>
          </p:sp>
        </p:grpSp>
        <p:grpSp>
          <p:nvGrpSpPr>
            <p:cNvPr id="16" name="Raggruppa">
              <a:extLst>
                <a:ext uri="{FF2B5EF4-FFF2-40B4-BE49-F238E27FC236}">
                  <a16:creationId xmlns:a16="http://schemas.microsoft.com/office/drawing/2014/main" id="{6EB78455-0EC5-6CEC-D480-952825285604}"/>
                </a:ext>
              </a:extLst>
            </p:cNvPr>
            <p:cNvGrpSpPr/>
            <p:nvPr/>
          </p:nvGrpSpPr>
          <p:grpSpPr>
            <a:xfrm>
              <a:off x="3179896" y="157614"/>
              <a:ext cx="405174" cy="1650232"/>
              <a:chOff x="0" y="0"/>
              <a:chExt cx="405172" cy="1650231"/>
            </a:xfrm>
          </p:grpSpPr>
          <p:sp>
            <p:nvSpPr>
              <p:cNvPr id="25" name="Rettangolo 141">
                <a:extLst>
                  <a:ext uri="{FF2B5EF4-FFF2-40B4-BE49-F238E27FC236}">
                    <a16:creationId xmlns:a16="http://schemas.microsoft.com/office/drawing/2014/main" id="{D897B3DE-BBD0-FFDF-D0A3-B0792FCD8426}"/>
                  </a:ext>
                </a:extLst>
              </p:cNvPr>
              <p:cNvSpPr/>
              <p:nvPr/>
            </p:nvSpPr>
            <p:spPr>
              <a:xfrm>
                <a:off x="0" y="541669"/>
                <a:ext cx="405173" cy="1108563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863" tIns="54863" rIns="54863" bIns="54863" numCol="1" anchor="ctr">
                <a:noAutofit/>
              </a:bodyPr>
              <a:lstStyle/>
              <a:p>
                <a:pPr algn="ctr" defTabSz="185188">
                  <a:defRPr sz="600">
                    <a:solidFill>
                      <a:srgbClr val="005A7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720"/>
              </a:p>
            </p:txBody>
          </p:sp>
          <p:sp>
            <p:nvSpPr>
              <p:cNvPr id="26" name="Rettangolo 142">
                <a:extLst>
                  <a:ext uri="{FF2B5EF4-FFF2-40B4-BE49-F238E27FC236}">
                    <a16:creationId xmlns:a16="http://schemas.microsoft.com/office/drawing/2014/main" id="{C1A054B6-0885-A1FF-C278-212BBBE6E98D}"/>
                  </a:ext>
                </a:extLst>
              </p:cNvPr>
              <p:cNvSpPr txBox="1"/>
              <p:nvPr/>
            </p:nvSpPr>
            <p:spPr>
              <a:xfrm rot="16200000">
                <a:off x="-42964" y="142381"/>
                <a:ext cx="491101" cy="20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863" tIns="54863" rIns="54863" bIns="54863" numCol="1" anchor="t">
                <a:noAutofit/>
              </a:bodyPr>
              <a:lstStyle>
                <a:lvl1pPr algn="ctr" defTabSz="154323">
                  <a:lnSpc>
                    <a:spcPct val="90000"/>
                  </a:lnSpc>
                  <a:defRPr sz="800" b="1">
                    <a:solidFill>
                      <a:srgbClr val="005A76"/>
                    </a:solidFill>
                  </a:defRPr>
                </a:lvl1pPr>
              </a:lstStyle>
              <a:p>
                <a:r>
                  <a:rPr sz="960"/>
                  <a:t>Finance</a:t>
                </a:r>
              </a:p>
            </p:txBody>
          </p:sp>
        </p:grpSp>
        <p:sp>
          <p:nvSpPr>
            <p:cNvPr id="17" name="Rettangolo 132">
              <a:extLst>
                <a:ext uri="{FF2B5EF4-FFF2-40B4-BE49-F238E27FC236}">
                  <a16:creationId xmlns:a16="http://schemas.microsoft.com/office/drawing/2014/main" id="{8DB3B3D3-4CE0-5DAF-BE78-543BD82B2967}"/>
                </a:ext>
              </a:extLst>
            </p:cNvPr>
            <p:cNvSpPr/>
            <p:nvPr/>
          </p:nvSpPr>
          <p:spPr>
            <a:xfrm rot="5400000">
              <a:off x="1677680" y="201678"/>
              <a:ext cx="229710" cy="3585070"/>
            </a:xfrm>
            <a:prstGeom prst="rect">
              <a:avLst/>
            </a:prstGeom>
            <a:solidFill>
              <a:schemeClr val="accent6">
                <a:alpha val="8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pPr algn="ctr" defTabSz="185188">
                <a:defRPr sz="6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720"/>
            </a:p>
          </p:txBody>
        </p:sp>
        <p:sp>
          <p:nvSpPr>
            <p:cNvPr id="18" name="Rettangolo 133">
              <a:extLst>
                <a:ext uri="{FF2B5EF4-FFF2-40B4-BE49-F238E27FC236}">
                  <a16:creationId xmlns:a16="http://schemas.microsoft.com/office/drawing/2014/main" id="{9FAAB113-3C1D-650C-40BF-F1F6583B0A25}"/>
                </a:ext>
              </a:extLst>
            </p:cNvPr>
            <p:cNvSpPr txBox="1"/>
            <p:nvPr/>
          </p:nvSpPr>
          <p:spPr>
            <a:xfrm>
              <a:off x="1030141" y="1860489"/>
              <a:ext cx="1524787" cy="267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63" tIns="54863" rIns="54863" bIns="54863" numCol="1" anchor="t">
              <a:noAutofit/>
            </a:bodyPr>
            <a:lstStyle>
              <a:lvl1pPr algn="ctr" defTabSz="154323">
                <a:lnSpc>
                  <a:spcPct val="90000"/>
                </a:lnSpc>
                <a:defRPr sz="1200" b="1">
                  <a:solidFill>
                    <a:srgbClr val="FFFFFE"/>
                  </a:solidFill>
                </a:defRPr>
              </a:lvl1pPr>
            </a:lstStyle>
            <a:p>
              <a:r>
                <a:rPr sz="1440"/>
                <a:t>Support Processes</a:t>
              </a:r>
            </a:p>
          </p:txBody>
        </p:sp>
        <p:sp>
          <p:nvSpPr>
            <p:cNvPr id="19" name="Rettangolo 130">
              <a:extLst>
                <a:ext uri="{FF2B5EF4-FFF2-40B4-BE49-F238E27FC236}">
                  <a16:creationId xmlns:a16="http://schemas.microsoft.com/office/drawing/2014/main" id="{EED5D5EA-4E68-0C10-0AD6-BECD13E80A56}"/>
                </a:ext>
              </a:extLst>
            </p:cNvPr>
            <p:cNvSpPr/>
            <p:nvPr/>
          </p:nvSpPr>
          <p:spPr>
            <a:xfrm rot="5400000">
              <a:off x="1677681" y="520816"/>
              <a:ext cx="229709" cy="3585071"/>
            </a:xfrm>
            <a:prstGeom prst="rect">
              <a:avLst/>
            </a:prstGeom>
            <a:solidFill>
              <a:schemeClr val="accent6">
                <a:alpha val="8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pPr algn="ctr" defTabSz="185188">
                <a:defRPr sz="6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720"/>
            </a:p>
          </p:txBody>
        </p:sp>
        <p:sp>
          <p:nvSpPr>
            <p:cNvPr id="20" name="Rettangolo 131">
              <a:extLst>
                <a:ext uri="{FF2B5EF4-FFF2-40B4-BE49-F238E27FC236}">
                  <a16:creationId xmlns:a16="http://schemas.microsoft.com/office/drawing/2014/main" id="{E2286140-2D51-BB23-0725-9B20A6BE9FCD}"/>
                </a:ext>
              </a:extLst>
            </p:cNvPr>
            <p:cNvSpPr txBox="1"/>
            <p:nvPr/>
          </p:nvSpPr>
          <p:spPr>
            <a:xfrm>
              <a:off x="1157740" y="2179628"/>
              <a:ext cx="1269591" cy="267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63" tIns="54863" rIns="54863" bIns="54863" numCol="1" anchor="t">
              <a:noAutofit/>
            </a:bodyPr>
            <a:lstStyle>
              <a:lvl1pPr algn="ctr" defTabSz="154323">
                <a:lnSpc>
                  <a:spcPct val="90000"/>
                </a:lnSpc>
                <a:defRPr sz="1200" b="1">
                  <a:solidFill>
                    <a:srgbClr val="FFFFFE"/>
                  </a:solidFill>
                </a:defRPr>
              </a:lvl1pPr>
            </a:lstStyle>
            <a:p>
              <a:r>
                <a:rPr sz="1440"/>
                <a:t>Digital Enablers</a:t>
              </a:r>
            </a:p>
          </p:txBody>
        </p:sp>
        <p:sp>
          <p:nvSpPr>
            <p:cNvPr id="21" name="Rettangolo 128">
              <a:extLst>
                <a:ext uri="{FF2B5EF4-FFF2-40B4-BE49-F238E27FC236}">
                  <a16:creationId xmlns:a16="http://schemas.microsoft.com/office/drawing/2014/main" id="{18A12746-49C7-7A29-D8B2-494D15F48DE2}"/>
                </a:ext>
              </a:extLst>
            </p:cNvPr>
            <p:cNvSpPr/>
            <p:nvPr/>
          </p:nvSpPr>
          <p:spPr>
            <a:xfrm rot="5400000">
              <a:off x="1677681" y="832571"/>
              <a:ext cx="229709" cy="3585072"/>
            </a:xfrm>
            <a:prstGeom prst="rect">
              <a:avLst/>
            </a:prstGeom>
            <a:solidFill>
              <a:schemeClr val="accent6">
                <a:alpha val="8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pPr algn="ctr" defTabSz="185188">
                <a:defRPr sz="6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720"/>
            </a:p>
          </p:txBody>
        </p:sp>
        <p:sp>
          <p:nvSpPr>
            <p:cNvPr id="22" name="Rettangolo 129">
              <a:extLst>
                <a:ext uri="{FF2B5EF4-FFF2-40B4-BE49-F238E27FC236}">
                  <a16:creationId xmlns:a16="http://schemas.microsoft.com/office/drawing/2014/main" id="{15D77B51-4E83-8C55-BD5C-9A2F9E438098}"/>
                </a:ext>
              </a:extLst>
            </p:cNvPr>
            <p:cNvSpPr txBox="1"/>
            <p:nvPr/>
          </p:nvSpPr>
          <p:spPr>
            <a:xfrm>
              <a:off x="978731" y="2491383"/>
              <a:ext cx="1627609" cy="267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63" tIns="54863" rIns="54863" bIns="54863" numCol="1" anchor="t">
              <a:noAutofit/>
            </a:bodyPr>
            <a:lstStyle>
              <a:lvl1pPr algn="ctr" defTabSz="154323">
                <a:lnSpc>
                  <a:spcPct val="90000"/>
                </a:lnSpc>
                <a:defRPr sz="1200" b="1">
                  <a:solidFill>
                    <a:srgbClr val="FFFFFE"/>
                  </a:solidFill>
                </a:defRPr>
              </a:lvl1pPr>
            </a:lstStyle>
            <a:p>
              <a:r>
                <a:rPr sz="1440" dirty="0"/>
                <a:t>Digital Infrastructure</a:t>
              </a:r>
            </a:p>
          </p:txBody>
        </p:sp>
        <p:sp>
          <p:nvSpPr>
            <p:cNvPr id="23" name="Rettangolo 39">
              <a:extLst>
                <a:ext uri="{FF2B5EF4-FFF2-40B4-BE49-F238E27FC236}">
                  <a16:creationId xmlns:a16="http://schemas.microsoft.com/office/drawing/2014/main" id="{7ABDA0FF-11F1-0FD7-A68A-31C699DD86E2}"/>
                </a:ext>
              </a:extLst>
            </p:cNvPr>
            <p:cNvSpPr/>
            <p:nvPr/>
          </p:nvSpPr>
          <p:spPr>
            <a:xfrm rot="10800000">
              <a:off x="3639972" y="699376"/>
              <a:ext cx="370729" cy="2044918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pPr algn="ctr" defTabSz="185188">
                <a:defRPr sz="6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720"/>
            </a:p>
          </p:txBody>
        </p:sp>
        <p:sp>
          <p:nvSpPr>
            <p:cNvPr id="24" name="Rettangolo 40">
              <a:extLst>
                <a:ext uri="{FF2B5EF4-FFF2-40B4-BE49-F238E27FC236}">
                  <a16:creationId xmlns:a16="http://schemas.microsoft.com/office/drawing/2014/main" id="{B8F5E0C3-EE15-B617-AA96-BEBADCF8003A}"/>
                </a:ext>
              </a:extLst>
            </p:cNvPr>
            <p:cNvSpPr txBox="1"/>
            <p:nvPr/>
          </p:nvSpPr>
          <p:spPr>
            <a:xfrm rot="5400000">
              <a:off x="3254542" y="1569679"/>
              <a:ext cx="1141589" cy="304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63" tIns="54863" rIns="54863" bIns="54863" numCol="1" anchor="t">
              <a:noAutofit/>
            </a:bodyPr>
            <a:lstStyle>
              <a:lvl1pPr algn="ctr" defTabSz="154323">
                <a:lnSpc>
                  <a:spcPct val="90000"/>
                </a:lnSpc>
                <a:defRPr sz="1200" b="1">
                  <a:solidFill>
                    <a:srgbClr val="FFFFFE"/>
                  </a:solidFill>
                </a:defRPr>
              </a:lvl1pPr>
            </a:lstStyle>
            <a:p>
              <a:r>
                <a:rPr sz="1440"/>
                <a:t>CyberSecurity</a:t>
              </a:r>
            </a:p>
          </p:txBody>
        </p:sp>
      </p:grpSp>
      <p:grpSp>
        <p:nvGrpSpPr>
          <p:cNvPr id="39" name="Raggruppa">
            <a:extLst>
              <a:ext uri="{FF2B5EF4-FFF2-40B4-BE49-F238E27FC236}">
                <a16:creationId xmlns:a16="http://schemas.microsoft.com/office/drawing/2014/main" id="{DA009B75-843A-A989-06F7-63F19EA88D37}"/>
              </a:ext>
            </a:extLst>
          </p:cNvPr>
          <p:cNvGrpSpPr/>
          <p:nvPr/>
        </p:nvGrpSpPr>
        <p:grpSpPr>
          <a:xfrm>
            <a:off x="1334696" y="1639180"/>
            <a:ext cx="5355136" cy="4375752"/>
            <a:chOff x="0" y="0"/>
            <a:chExt cx="4462612" cy="3646459"/>
          </a:xfrm>
        </p:grpSpPr>
        <p:sp>
          <p:nvSpPr>
            <p:cNvPr id="40" name="Rettangolo">
              <a:extLst>
                <a:ext uri="{FF2B5EF4-FFF2-40B4-BE49-F238E27FC236}">
                  <a16:creationId xmlns:a16="http://schemas.microsoft.com/office/drawing/2014/main" id="{2C04491E-B58A-D4A7-3FE7-D97D77D04A54}"/>
                </a:ext>
              </a:extLst>
            </p:cNvPr>
            <p:cNvSpPr/>
            <p:nvPr/>
          </p:nvSpPr>
          <p:spPr>
            <a:xfrm>
              <a:off x="86879" y="2227516"/>
              <a:ext cx="4342524" cy="10797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chemeClr val="accent1">
                  <a:lumOff val="25686"/>
                </a:schemeClr>
              </a:outerShdw>
            </a:effectLst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1" name="Rettangolo">
              <a:extLst>
                <a:ext uri="{FF2B5EF4-FFF2-40B4-BE49-F238E27FC236}">
                  <a16:creationId xmlns:a16="http://schemas.microsoft.com/office/drawing/2014/main" id="{9101B5B2-F8E5-A9E9-4549-EF8FFDED8FDD}"/>
                </a:ext>
              </a:extLst>
            </p:cNvPr>
            <p:cNvSpPr/>
            <p:nvPr/>
          </p:nvSpPr>
          <p:spPr>
            <a:xfrm>
              <a:off x="0" y="2229783"/>
              <a:ext cx="118054" cy="141667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2" name="Rettangolo">
              <a:extLst>
                <a:ext uri="{FF2B5EF4-FFF2-40B4-BE49-F238E27FC236}">
                  <a16:creationId xmlns:a16="http://schemas.microsoft.com/office/drawing/2014/main" id="{F817B3AA-4C91-4A28-21D0-1832E2DEACCF}"/>
                </a:ext>
              </a:extLst>
            </p:cNvPr>
            <p:cNvSpPr/>
            <p:nvPr/>
          </p:nvSpPr>
          <p:spPr>
            <a:xfrm>
              <a:off x="86950" y="1638268"/>
              <a:ext cx="4342524" cy="5117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chemeClr val="accent1">
                  <a:lumOff val="25686"/>
                </a:schemeClr>
              </a:outerShdw>
            </a:effectLst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3" name="Rettangolo">
              <a:extLst>
                <a:ext uri="{FF2B5EF4-FFF2-40B4-BE49-F238E27FC236}">
                  <a16:creationId xmlns:a16="http://schemas.microsoft.com/office/drawing/2014/main" id="{BADA4291-3B97-1533-0B89-52FB182BDA84}"/>
                </a:ext>
              </a:extLst>
            </p:cNvPr>
            <p:cNvSpPr/>
            <p:nvPr/>
          </p:nvSpPr>
          <p:spPr>
            <a:xfrm>
              <a:off x="0" y="1639732"/>
              <a:ext cx="126043" cy="51107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4" name="Rettangolo">
              <a:extLst>
                <a:ext uri="{FF2B5EF4-FFF2-40B4-BE49-F238E27FC236}">
                  <a16:creationId xmlns:a16="http://schemas.microsoft.com/office/drawing/2014/main" id="{F68DCA2E-1643-ED37-C1F9-BA1FA769CB3D}"/>
                </a:ext>
              </a:extLst>
            </p:cNvPr>
            <p:cNvSpPr/>
            <p:nvPr/>
          </p:nvSpPr>
          <p:spPr>
            <a:xfrm>
              <a:off x="86950" y="1049019"/>
              <a:ext cx="4342524" cy="5117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chemeClr val="accent1">
                  <a:lumOff val="25686"/>
                </a:schemeClr>
              </a:outerShdw>
            </a:effectLst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5" name="Rettangolo">
              <a:extLst>
                <a:ext uri="{FF2B5EF4-FFF2-40B4-BE49-F238E27FC236}">
                  <a16:creationId xmlns:a16="http://schemas.microsoft.com/office/drawing/2014/main" id="{EFA48FF6-04D4-DC84-1E86-D8C7260A9490}"/>
                </a:ext>
              </a:extLst>
            </p:cNvPr>
            <p:cNvSpPr/>
            <p:nvPr/>
          </p:nvSpPr>
          <p:spPr>
            <a:xfrm>
              <a:off x="0" y="1050483"/>
              <a:ext cx="126043" cy="51107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6" name="Rettangolo">
              <a:extLst>
                <a:ext uri="{FF2B5EF4-FFF2-40B4-BE49-F238E27FC236}">
                  <a16:creationId xmlns:a16="http://schemas.microsoft.com/office/drawing/2014/main" id="{691CC839-B4AA-5C7D-9DD9-80A6277D391F}"/>
                </a:ext>
              </a:extLst>
            </p:cNvPr>
            <p:cNvSpPr/>
            <p:nvPr/>
          </p:nvSpPr>
          <p:spPr>
            <a:xfrm>
              <a:off x="87022" y="0"/>
              <a:ext cx="4342523" cy="9797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chemeClr val="accent1">
                  <a:lumOff val="25686"/>
                </a:schemeClr>
              </a:outerShdw>
            </a:effectLst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7" name="Rettangolo">
              <a:extLst>
                <a:ext uri="{FF2B5EF4-FFF2-40B4-BE49-F238E27FC236}">
                  <a16:creationId xmlns:a16="http://schemas.microsoft.com/office/drawing/2014/main" id="{4FA1EA5D-6457-B97B-3AE8-A47F5AD13B11}"/>
                </a:ext>
              </a:extLst>
            </p:cNvPr>
            <p:cNvSpPr/>
            <p:nvPr/>
          </p:nvSpPr>
          <p:spPr>
            <a:xfrm>
              <a:off x="0" y="2802"/>
              <a:ext cx="126044" cy="97841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48" name="Segnaposto contenuto 3">
              <a:extLst>
                <a:ext uri="{FF2B5EF4-FFF2-40B4-BE49-F238E27FC236}">
                  <a16:creationId xmlns:a16="http://schemas.microsoft.com/office/drawing/2014/main" id="{11F1C96B-ACD9-1DCB-B071-3F16825533AB}"/>
                </a:ext>
              </a:extLst>
            </p:cNvPr>
            <p:cNvSpPr txBox="1"/>
            <p:nvPr/>
          </p:nvSpPr>
          <p:spPr>
            <a:xfrm>
              <a:off x="227026" y="36995"/>
              <a:ext cx="4206137" cy="931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defRPr sz="1300" b="1">
                  <a:solidFill>
                    <a:schemeClr val="accent6"/>
                  </a:solidFill>
                </a:defRPr>
              </a:pP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Headquarter Exprivia </a:t>
              </a:r>
              <a:r>
                <a:rPr sz="1400" dirty="0" err="1">
                  <a:solidFill>
                    <a:srgbClr val="000000"/>
                  </a:solidFill>
                  <a:ea typeface="+mj-ea"/>
                  <a:cs typeface="+mj-cs"/>
                </a:rPr>
                <a:t>SpA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,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defRPr sz="1300">
                  <a:solidFill>
                    <a:schemeClr val="accent6"/>
                  </a:solidFill>
                </a:defRPr>
              </a:pP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Via Adriano Olivetti n.11, 70056 Molfetta (BA).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defRPr sz="1300" b="1">
                  <a:solidFill>
                    <a:schemeClr val="accent6"/>
                  </a:solidFill>
                </a:defRPr>
              </a:pPr>
              <a:r>
                <a:rPr sz="1400" dirty="0" err="1">
                  <a:solidFill>
                    <a:srgbClr val="000000"/>
                  </a:solidFill>
                  <a:ea typeface="+mj-ea"/>
                  <a:cs typeface="+mj-cs"/>
                </a:rPr>
                <a:t>Dott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. Domenico Favuzzi,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defRPr sz="1300">
                  <a:solidFill>
                    <a:schemeClr val="accent6"/>
                  </a:solidFill>
                </a:defRPr>
              </a:pP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Chairman &amp; Chief Executive Officer</a:t>
              </a:r>
            </a:p>
          </p:txBody>
        </p:sp>
        <p:sp>
          <p:nvSpPr>
            <p:cNvPr id="49" name="Rettangolo">
              <a:extLst>
                <a:ext uri="{FF2B5EF4-FFF2-40B4-BE49-F238E27FC236}">
                  <a16:creationId xmlns:a16="http://schemas.microsoft.com/office/drawing/2014/main" id="{C551E822-59A4-46B7-C2D0-6F1E09B8437B}"/>
                </a:ext>
              </a:extLst>
            </p:cNvPr>
            <p:cNvSpPr/>
            <p:nvPr/>
          </p:nvSpPr>
          <p:spPr>
            <a:xfrm>
              <a:off x="4335780" y="2229783"/>
              <a:ext cx="126832" cy="137547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50" name="Rettangolo">
              <a:extLst>
                <a:ext uri="{FF2B5EF4-FFF2-40B4-BE49-F238E27FC236}">
                  <a16:creationId xmlns:a16="http://schemas.microsoft.com/office/drawing/2014/main" id="{645676F1-B634-62A8-290C-696673ABF31E}"/>
                </a:ext>
              </a:extLst>
            </p:cNvPr>
            <p:cNvSpPr/>
            <p:nvPr/>
          </p:nvSpPr>
          <p:spPr>
            <a:xfrm>
              <a:off x="4335780" y="1639732"/>
              <a:ext cx="126044" cy="51107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51" name="Rettangolo">
              <a:extLst>
                <a:ext uri="{FF2B5EF4-FFF2-40B4-BE49-F238E27FC236}">
                  <a16:creationId xmlns:a16="http://schemas.microsoft.com/office/drawing/2014/main" id="{4E9A817E-F5D3-28B8-1BB6-BAD28C147A79}"/>
                </a:ext>
              </a:extLst>
            </p:cNvPr>
            <p:cNvSpPr/>
            <p:nvPr/>
          </p:nvSpPr>
          <p:spPr>
            <a:xfrm>
              <a:off x="4335780" y="1050483"/>
              <a:ext cx="126044" cy="51107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52" name="Rettangolo">
              <a:extLst>
                <a:ext uri="{FF2B5EF4-FFF2-40B4-BE49-F238E27FC236}">
                  <a16:creationId xmlns:a16="http://schemas.microsoft.com/office/drawing/2014/main" id="{825B3AB7-A888-8730-BCB4-95656B2E5A62}"/>
                </a:ext>
              </a:extLst>
            </p:cNvPr>
            <p:cNvSpPr/>
            <p:nvPr/>
          </p:nvSpPr>
          <p:spPr>
            <a:xfrm>
              <a:off x="4335780" y="2802"/>
              <a:ext cx="126044" cy="97841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863" tIns="54863" rIns="54863" bIns="54863" numCol="1" anchor="ctr">
              <a:noAutofit/>
            </a:bodyPr>
            <a:lstStyle/>
            <a:p>
              <a:endParaRPr sz="2160"/>
            </a:p>
          </p:txBody>
        </p:sp>
        <p:sp>
          <p:nvSpPr>
            <p:cNvPr id="53" name="Segnaposto contenuto 3">
              <a:extLst>
                <a:ext uri="{FF2B5EF4-FFF2-40B4-BE49-F238E27FC236}">
                  <a16:creationId xmlns:a16="http://schemas.microsoft.com/office/drawing/2014/main" id="{2CE0FD52-5F5A-E037-C9DA-0AF18C77CE98}"/>
                </a:ext>
              </a:extLst>
            </p:cNvPr>
            <p:cNvSpPr txBox="1"/>
            <p:nvPr/>
          </p:nvSpPr>
          <p:spPr>
            <a:xfrm>
              <a:off x="178562" y="2270984"/>
              <a:ext cx="4190332" cy="1375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buFont typeface="Arial"/>
                <a:defRPr sz="1300" b="1">
                  <a:solidFill>
                    <a:schemeClr val="accent6"/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  <a:ea typeface="+mj-ea"/>
                  <a:cs typeface="+mj-cs"/>
                </a:rPr>
                <a:t>Clients and Branch Offices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buFont typeface="Arial"/>
                <a:defRPr sz="1300" b="1">
                  <a:solidFill>
                    <a:schemeClr val="accent6"/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  <a:ea typeface="+mj-ea"/>
                  <a:cs typeface="+mj-cs"/>
                </a:rPr>
                <a:t>in Italy, Mexico, </a:t>
              </a:r>
              <a:r>
                <a:rPr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Brasil</a:t>
              </a:r>
              <a:r>
                <a:rPr sz="1400" b="1" dirty="0">
                  <a:solidFill>
                    <a:srgbClr val="000000"/>
                  </a:solidFill>
                  <a:ea typeface="+mj-ea"/>
                  <a:cs typeface="+mj-cs"/>
                </a:rPr>
                <a:t>, Spain,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, </a:t>
              </a:r>
              <a:r>
                <a:rPr sz="1400" b="1" dirty="0">
                  <a:solidFill>
                    <a:srgbClr val="000000"/>
                  </a:solidFill>
                  <a:ea typeface="+mj-ea"/>
                  <a:cs typeface="+mj-cs"/>
                </a:rPr>
                <a:t>Germany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 , </a:t>
              </a:r>
              <a:r>
                <a:rPr sz="1400" b="1" dirty="0">
                  <a:solidFill>
                    <a:srgbClr val="000000"/>
                  </a:solidFill>
                  <a:ea typeface="+mj-ea"/>
                  <a:cs typeface="+mj-cs"/>
                </a:rPr>
                <a:t>China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 and India, UK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buFont typeface="Arial"/>
                <a:defRPr sz="1300" b="1">
                  <a:solidFill>
                    <a:schemeClr val="accent6"/>
                  </a:solidFill>
                </a:defRPr>
              </a:pP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Clients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also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 in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Switzerland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, Canada, Bulgaria, Romania,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Hungary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, Poland,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Czech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 R., Russia,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Slovak</a:t>
              </a:r>
              <a:r>
                <a:rPr lang="it-IT" sz="1400" b="1" dirty="0">
                  <a:solidFill>
                    <a:srgbClr val="000000"/>
                  </a:solidFill>
                  <a:ea typeface="+mj-ea"/>
                  <a:cs typeface="+mj-cs"/>
                </a:rPr>
                <a:t> R., Serbia, </a:t>
              </a:r>
              <a:r>
                <a:rPr lang="it-IT" sz="1400" b="1" dirty="0" err="1">
                  <a:solidFill>
                    <a:srgbClr val="000000"/>
                  </a:solidFill>
                  <a:ea typeface="+mj-ea"/>
                  <a:cs typeface="+mj-cs"/>
                </a:rPr>
                <a:t>Slovenja</a:t>
              </a:r>
              <a:endParaRPr lang="it-IT" sz="1400" b="1" dirty="0">
                <a:solidFill>
                  <a:srgbClr val="000000"/>
                </a:solidFill>
                <a:ea typeface="+mj-ea"/>
                <a:cs typeface="+mj-cs"/>
              </a:endParaRPr>
            </a:p>
            <a:p>
              <a:pPr>
                <a:spcBef>
                  <a:spcPts val="360"/>
                </a:spcBef>
                <a:buClr>
                  <a:srgbClr val="003548"/>
                </a:buClr>
                <a:buFont typeface="Arial"/>
                <a:defRPr sz="1300">
                  <a:solidFill>
                    <a:schemeClr val="accent6"/>
                  </a:solidFill>
                </a:defRPr>
              </a:pPr>
              <a:endParaRPr sz="1560" dirty="0"/>
            </a:p>
          </p:txBody>
        </p:sp>
        <p:sp>
          <p:nvSpPr>
            <p:cNvPr id="54" name="Segnaposto contenuto 3">
              <a:extLst>
                <a:ext uri="{FF2B5EF4-FFF2-40B4-BE49-F238E27FC236}">
                  <a16:creationId xmlns:a16="http://schemas.microsoft.com/office/drawing/2014/main" id="{29CCA15E-C340-B0EB-7394-F49ECC1584E4}"/>
                </a:ext>
              </a:extLst>
            </p:cNvPr>
            <p:cNvSpPr txBox="1"/>
            <p:nvPr/>
          </p:nvSpPr>
          <p:spPr>
            <a:xfrm>
              <a:off x="192665" y="1128231"/>
              <a:ext cx="4206137" cy="489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buFont typeface="Arial"/>
                <a:defRPr sz="1300" b="1">
                  <a:solidFill>
                    <a:schemeClr val="accent6"/>
                  </a:solidFill>
                </a:defRPr>
              </a:pPr>
              <a:r>
                <a:rPr lang="it-IT" sz="1400" dirty="0" err="1">
                  <a:solidFill>
                    <a:srgbClr val="000000"/>
                  </a:solidFill>
                  <a:ea typeface="+mj-ea"/>
                  <a:cs typeface="+mj-cs"/>
                </a:rPr>
                <a:t>Since</a:t>
              </a:r>
              <a:r>
                <a:rPr lang="it-IT" sz="1400" dirty="0">
                  <a:solidFill>
                    <a:srgbClr val="000000"/>
                  </a:solidFill>
                  <a:ea typeface="+mj-ea"/>
                  <a:cs typeface="+mj-cs"/>
                </a:rPr>
                <a:t> 1983  … 333 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 </a:t>
              </a:r>
              <a:r>
                <a:rPr sz="1400" dirty="0" err="1">
                  <a:solidFill>
                    <a:srgbClr val="000000"/>
                  </a:solidFill>
                  <a:ea typeface="+mj-ea"/>
                  <a:cs typeface="+mj-cs"/>
                </a:rPr>
                <a:t>Milion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  Euro revenue in 202</a:t>
              </a:r>
              <a:r>
                <a:rPr lang="it-IT" sz="1400" dirty="0">
                  <a:solidFill>
                    <a:srgbClr val="000000"/>
                  </a:solidFill>
                  <a:ea typeface="+mj-ea"/>
                  <a:cs typeface="+mj-cs"/>
                </a:rPr>
                <a:t>4</a:t>
              </a:r>
              <a:endParaRPr sz="1400" dirty="0">
                <a:solidFill>
                  <a:srgbClr val="000000"/>
                </a:solidFill>
                <a:ea typeface="+mj-ea"/>
                <a:cs typeface="+mj-cs"/>
              </a:endParaRPr>
            </a:p>
          </p:txBody>
        </p:sp>
        <p:sp>
          <p:nvSpPr>
            <p:cNvPr id="55" name="Segnaposto contenuto 3">
              <a:extLst>
                <a:ext uri="{FF2B5EF4-FFF2-40B4-BE49-F238E27FC236}">
                  <a16:creationId xmlns:a16="http://schemas.microsoft.com/office/drawing/2014/main" id="{9D6DF8AC-EED0-CC89-C243-543B4B652C9E}"/>
                </a:ext>
              </a:extLst>
            </p:cNvPr>
            <p:cNvSpPr txBox="1"/>
            <p:nvPr/>
          </p:nvSpPr>
          <p:spPr>
            <a:xfrm>
              <a:off x="227026" y="1813646"/>
              <a:ext cx="4206137" cy="198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003548"/>
                </a:buClr>
                <a:buFont typeface="Arial"/>
                <a:defRPr sz="1300" b="1">
                  <a:solidFill>
                    <a:schemeClr val="accent6"/>
                  </a:solidFill>
                </a:defRPr>
              </a:pPr>
              <a:r>
                <a:rPr lang="it-IT" sz="1400" dirty="0">
                  <a:solidFill>
                    <a:srgbClr val="000000"/>
                  </a:solidFill>
                  <a:ea typeface="+mj-ea"/>
                  <a:cs typeface="+mj-cs"/>
                </a:rPr>
                <a:t>3660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 employe</a:t>
              </a:r>
              <a:r>
                <a:rPr lang="it-IT" sz="1400" dirty="0">
                  <a:solidFill>
                    <a:srgbClr val="000000"/>
                  </a:solidFill>
                  <a:ea typeface="+mj-ea"/>
                  <a:cs typeface="+mj-cs"/>
                </a:rPr>
                <a:t>es</a:t>
              </a:r>
              <a:r>
                <a:rPr sz="1400" dirty="0">
                  <a:solidFill>
                    <a:srgbClr val="000000"/>
                  </a:solidFill>
                  <a:ea typeface="+mj-ea"/>
                  <a:cs typeface="+mj-cs"/>
                </a:rPr>
                <a:t> </a:t>
              </a:r>
            </a:p>
          </p:txBody>
        </p: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A80BA40B-06DB-0979-28D2-163B2AFB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50" y="6395821"/>
            <a:ext cx="1689446" cy="4004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73E0102F-1334-6B1B-6D00-36375725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346" y="6154271"/>
            <a:ext cx="8572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8">
            <a:extLst>
              <a:ext uri="{FF2B5EF4-FFF2-40B4-BE49-F238E27FC236}">
                <a16:creationId xmlns:a16="http://schemas.microsoft.com/office/drawing/2014/main" id="{4718BB41-94F9-DCDF-1209-797E205E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EFF41B04-EAED-ABA5-CF89-D813FAF7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339" y="580172"/>
            <a:ext cx="9875520" cy="752724"/>
          </a:xfrm>
        </p:spPr>
        <p:txBody>
          <a:bodyPr/>
          <a:lstStyle/>
          <a:p>
            <a:pPr algn="l"/>
            <a:r>
              <a:rPr lang="it-I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it-IT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t-I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( in a </a:t>
            </a:r>
            <a:r>
              <a:rPr lang="it-IT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nutshell</a:t>
            </a:r>
            <a:r>
              <a:rPr lang="it-I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it-IT" dirty="0">
                <a:solidFill>
                  <a:schemeClr val="accent6"/>
                </a:solidFill>
                <a:ea typeface="+mn-ea"/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747715-D15D-78CB-7C62-8AFECA5263DF}"/>
              </a:ext>
            </a:extLst>
          </p:cNvPr>
          <p:cNvSpPr txBox="1"/>
          <p:nvPr/>
        </p:nvSpPr>
        <p:spPr>
          <a:xfrm>
            <a:off x="1341120" y="4242556"/>
            <a:ext cx="999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36 visited countries , Assigned in Austin and Raleigh, but Las Vegas is the city where I lived more outside of Italy .Volare and Hilton Executive cards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Speakers in conferences in 12 different countries, including US , UK and Israel</a:t>
            </a:r>
            <a:endParaRPr lang="it-IT" dirty="0">
              <a:solidFill>
                <a:srgbClr val="000000"/>
              </a:solidFill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Since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2019 with Exprivia to create a CyberSecurity Unit (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SOCrates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12K followers on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twitter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@domenicoraguseo and 14K on Linkedin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100+ articles : 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https://domenicoraguseo.tumblr.com/</a:t>
            </a:r>
            <a:endParaRPr lang="it-IT" dirty="0">
              <a:solidFill>
                <a:srgbClr val="000000"/>
              </a:solidFill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Former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IBM Master inventor ( the first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italian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) with 10+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patents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including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US5784008, 102023000014760 in Exprivia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266B26-8610-6F0B-74FF-702EDF5E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46" y="1332896"/>
            <a:ext cx="3901890" cy="29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ABD383-73AF-F8DA-9DB2-49B050915364}"/>
              </a:ext>
            </a:extLst>
          </p:cNvPr>
          <p:cNvSpPr txBox="1"/>
          <p:nvPr/>
        </p:nvSpPr>
        <p:spPr>
          <a:xfrm>
            <a:off x="1341121" y="1461282"/>
            <a:ext cx="6115722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Born in 63 in Molfetta, Bachelor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at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University of Bari in Computer Science, Business Client Insight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at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London Business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Former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Lieutenant in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Artillery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, Turin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Within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24868 certified in ITIL by Loyalist College of Applied Art and Technology ( Canada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Married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with IBM for 33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years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, last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role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was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CTO for Security for South Europe , CEE and Israel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Living in Rome with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my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wife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, 1+1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kids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and  one </a:t>
            </a:r>
            <a:r>
              <a:rPr lang="it-IT" dirty="0" err="1">
                <a:solidFill>
                  <a:srgbClr val="000000"/>
                </a:solidFill>
                <a:ea typeface="+mj-ea"/>
                <a:cs typeface="+mj-cs"/>
              </a:rPr>
              <a:t>cat</a:t>
            </a: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+mj-ea"/>
                <a:cs typeface="+mj-cs"/>
              </a:rPr>
              <a:t>I Like Basketball, supporter of Bari soccer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9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2F892-90D2-BE62-4805-EBDDB3D0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59" y="6301874"/>
            <a:ext cx="1689446" cy="4004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C7D56F-48D3-4B2E-0795-B7C91A819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563" y="6030929"/>
            <a:ext cx="8572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DC128-974B-B930-7718-805CE0F1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8">
            <a:extLst>
              <a:ext uri="{FF2B5EF4-FFF2-40B4-BE49-F238E27FC236}">
                <a16:creationId xmlns:a16="http://schemas.microsoft.com/office/drawing/2014/main" id="{9F9FD314-1DD4-361B-DD95-D3F1F542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7B098B6-A8FB-E14F-7565-71C4DC5BA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20809" y="758388"/>
            <a:ext cx="5133115" cy="590550"/>
          </a:xfrm>
        </p:spPr>
        <p:txBody>
          <a:bodyPr>
            <a:normAutofit fontScale="90000"/>
          </a:bodyPr>
          <a:lstStyle/>
          <a:p>
            <a:r>
              <a:rPr lang="it-IT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it-IT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Intelligence Analytics </a:t>
            </a:r>
            <a:r>
              <a:rPr lang="it-IT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Peculiarities</a:t>
            </a:r>
            <a:endParaRPr lang="it-IT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867ECE-E085-304F-6F24-E9044E443EAC}"/>
              </a:ext>
            </a:extLst>
          </p:cNvPr>
          <p:cNvSpPr txBox="1"/>
          <p:nvPr/>
        </p:nvSpPr>
        <p:spPr>
          <a:xfrm>
            <a:off x="1240409" y="1587258"/>
            <a:ext cx="5486400" cy="424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097280">
              <a:tabLst>
                <a:tab pos="3564636" algn="l"/>
              </a:tabLst>
              <a:defRPr/>
            </a:pPr>
            <a:r>
              <a:rPr lang="it-IT" sz="2160" b="1" kern="0" dirty="0">
                <a:solidFill>
                  <a:srgbClr val="005A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MITRE ATT&amp;CK</a:t>
            </a:r>
            <a:r>
              <a:rPr lang="it-IT" sz="1680" b="1" kern="0" baseline="30000" dirty="0">
                <a:solidFill>
                  <a:srgbClr val="005A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it-IT" sz="2160" b="1" kern="0" dirty="0">
              <a:solidFill>
                <a:srgbClr val="005A7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D175118-7D27-F327-6531-F1ECBD7A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64" y="1622451"/>
            <a:ext cx="1623060" cy="9715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1EBDBA-CED0-9F36-FBE2-7D8FDE17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889" y="1622451"/>
            <a:ext cx="1777582" cy="98234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2BABCF8-973A-4B0A-EE8B-2AF6D6083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889" y="2772908"/>
            <a:ext cx="1769785" cy="98234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90870B9-A814-C2DF-6132-B864EC1E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864" y="2772909"/>
            <a:ext cx="1623060" cy="110522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B54890-894E-EFCF-F9EC-F96545B4E6C9}"/>
              </a:ext>
            </a:extLst>
          </p:cNvPr>
          <p:cNvSpPr txBox="1"/>
          <p:nvPr/>
        </p:nvSpPr>
        <p:spPr>
          <a:xfrm>
            <a:off x="9544735" y="3961191"/>
            <a:ext cx="1903850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097280">
              <a:tabLst>
                <a:tab pos="3564636" algn="l"/>
              </a:tabLst>
              <a:defRPr/>
            </a:pPr>
            <a:r>
              <a:rPr lang="it-IT" sz="2160" b="1" kern="0" dirty="0">
                <a:solidFill>
                  <a:srgbClr val="005A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TERRITORY &amp; CLIENTS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E935612-E998-B073-E218-AC1E813C1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513" y="4976129"/>
            <a:ext cx="1771288" cy="170336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62F478A-E7E5-2119-779F-6D3F9A6C3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105" y="5191924"/>
            <a:ext cx="2058478" cy="154933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3150022-66DD-7F05-4147-73787D0DB49E}"/>
              </a:ext>
            </a:extLst>
          </p:cNvPr>
          <p:cNvSpPr txBox="1"/>
          <p:nvPr/>
        </p:nvSpPr>
        <p:spPr>
          <a:xfrm>
            <a:off x="6112680" y="5195935"/>
            <a:ext cx="4383980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097280">
              <a:tabLst>
                <a:tab pos="3564636" algn="l"/>
              </a:tabLst>
              <a:defRPr/>
            </a:pPr>
            <a:r>
              <a:rPr lang="it-IT" sz="2160" b="1" kern="0" dirty="0">
                <a:solidFill>
                  <a:srgbClr val="005A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 SOURCES OF INFO DIRECTLY IN THE REPORT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80CB6D-629A-0A96-ADB0-A14082A0A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866" y="3934165"/>
            <a:ext cx="1623060" cy="9821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A1FC46-722D-80D1-18D2-8ABAB6325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54" y="1826178"/>
            <a:ext cx="2841367" cy="23424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B923F7E-4122-AFAF-6749-FFA7312ED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433" y="1996538"/>
            <a:ext cx="2841367" cy="200173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D7B2BF-696C-E0AF-C8D5-9546470B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59" y="6301874"/>
            <a:ext cx="1689446" cy="4004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8EC5675-5EB2-D13E-CC38-1E707D8D88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0563" y="6030929"/>
            <a:ext cx="8572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7723-271C-397E-75DE-43607867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8">
            <a:extLst>
              <a:ext uri="{FF2B5EF4-FFF2-40B4-BE49-F238E27FC236}">
                <a16:creationId xmlns:a16="http://schemas.microsoft.com/office/drawing/2014/main" id="{10281AF2-35FE-B893-0FA6-448228BC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C81425-93BF-2418-C3A9-FC8CBBA2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59" y="6301874"/>
            <a:ext cx="1689446" cy="4004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41F647-DCDF-014E-C818-5487E579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563" y="6030929"/>
            <a:ext cx="857250" cy="2381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BF6B38A-CBF8-4AF5-37E1-0CACF25B0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1" y="1705876"/>
            <a:ext cx="3197885" cy="2497757"/>
          </a:xfrm>
          <a:prstGeom prst="rect">
            <a:avLst/>
          </a:prstGeom>
        </p:spPr>
      </p:pic>
      <p:sp>
        <p:nvSpPr>
          <p:cNvPr id="14" name="Titolo 4">
            <a:extLst>
              <a:ext uri="{FF2B5EF4-FFF2-40B4-BE49-F238E27FC236}">
                <a16:creationId xmlns:a16="http://schemas.microsoft.com/office/drawing/2014/main" id="{D196C92E-AD6E-37C6-56CE-B6980532AA7A}"/>
              </a:ext>
            </a:extLst>
          </p:cNvPr>
          <p:cNvSpPr txBox="1">
            <a:spLocks/>
          </p:cNvSpPr>
          <p:nvPr/>
        </p:nvSpPr>
        <p:spPr>
          <a:xfrm>
            <a:off x="4220809" y="611058"/>
            <a:ext cx="5992574" cy="810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 1Q2025 - Italy</a:t>
            </a:r>
            <a:endParaRPr lang="it-IT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B9B2594-28ED-FB5E-1464-1071F9700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64" y="4203633"/>
            <a:ext cx="2274232" cy="21589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08EE678-D63B-B7CE-253C-D211F3D51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071" y="4186795"/>
            <a:ext cx="2428929" cy="211507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1B3C2B1-1B57-713A-708D-CCDD31D07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346" y="1059661"/>
            <a:ext cx="3571308" cy="222550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A6CEEF09-4D7F-68B2-F487-88513210FE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4358" y="1705876"/>
            <a:ext cx="4465529" cy="188650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F2D3CD1-C0C7-8444-5D24-61157DB82D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206" y="4238598"/>
            <a:ext cx="4183170" cy="19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193A-D23D-D11A-609C-016CB16E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8">
            <a:extLst>
              <a:ext uri="{FF2B5EF4-FFF2-40B4-BE49-F238E27FC236}">
                <a16:creationId xmlns:a16="http://schemas.microsoft.com/office/drawing/2014/main" id="{ABCBAE01-2A41-9056-BFF4-A18E9CF01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F264216-3BCD-D82A-22DC-648737E1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59" y="6301874"/>
            <a:ext cx="1689446" cy="4004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9273E9-E24F-1E3A-1A8B-F681AD82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563" y="6030929"/>
            <a:ext cx="857250" cy="238125"/>
          </a:xfrm>
          <a:prstGeom prst="rect">
            <a:avLst/>
          </a:prstGeom>
        </p:spPr>
      </p:pic>
      <p:sp>
        <p:nvSpPr>
          <p:cNvPr id="14" name="Titolo 4">
            <a:extLst>
              <a:ext uri="{FF2B5EF4-FFF2-40B4-BE49-F238E27FC236}">
                <a16:creationId xmlns:a16="http://schemas.microsoft.com/office/drawing/2014/main" id="{FF56DAF6-F435-C651-39ED-870BF0815FF4}"/>
              </a:ext>
            </a:extLst>
          </p:cNvPr>
          <p:cNvSpPr txBox="1">
            <a:spLocks/>
          </p:cNvSpPr>
          <p:nvPr/>
        </p:nvSpPr>
        <p:spPr>
          <a:xfrm>
            <a:off x="4220809" y="611058"/>
            <a:ext cx="5992574" cy="810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Reccomendations</a:t>
            </a:r>
            <a:endParaRPr lang="it-IT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983D5B-9408-E909-ED8C-0EF2503759A9}"/>
              </a:ext>
            </a:extLst>
          </p:cNvPr>
          <p:cNvSpPr txBox="1"/>
          <p:nvPr/>
        </p:nvSpPr>
        <p:spPr>
          <a:xfrm>
            <a:off x="972411" y="1825781"/>
            <a:ext cx="1079680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Analysis of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your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threats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and plan investments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based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on the reality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Investing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in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awareness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is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never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a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bad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First or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later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you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will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receieve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an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attack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, the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incident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will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depent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on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how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fast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you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react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Do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not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forget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that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attackers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are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lazy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and smart ,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attack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what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is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simpler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. For </a:t>
            </a:r>
            <a:r>
              <a:rPr lang="it-IT" sz="2800" dirty="0" err="1">
                <a:solidFill>
                  <a:srgbClr val="000000"/>
                </a:solidFill>
                <a:ea typeface="+mj-ea"/>
                <a:cs typeface="+mj-cs"/>
              </a:rPr>
              <a:t>example</a:t>
            </a:r>
            <a:r>
              <a:rPr lang="it-IT" sz="2800" dirty="0">
                <a:solidFill>
                  <a:srgbClr val="000000"/>
                </a:solidFill>
                <a:ea typeface="+mj-ea"/>
                <a:cs typeface="+mj-cs"/>
              </a:rPr>
              <a:t> IoT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920" dirty="0"/>
          </a:p>
        </p:txBody>
      </p:sp>
    </p:spTree>
    <p:extLst>
      <p:ext uri="{BB962C8B-B14F-4D97-AF65-F5344CB8AC3E}">
        <p14:creationId xmlns:p14="http://schemas.microsoft.com/office/powerpoint/2010/main" val="300847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8">
            <a:extLst>
              <a:ext uri="{FF2B5EF4-FFF2-40B4-BE49-F238E27FC236}">
                <a16:creationId xmlns:a16="http://schemas.microsoft.com/office/drawing/2014/main" id="{152CE625-0B8D-DC84-1A70-FC6D22BC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1F736E-CE57-45E4-8C5A-56147462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DCE4-4A8C-41F0-8BF2-E3438C70A5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76155C-3AA7-41F6-95F7-4C9FBA9D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66" y="284421"/>
            <a:ext cx="3582376" cy="15601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28EE1F-09B7-40C4-9203-433C482C92EC}"/>
              </a:ext>
            </a:extLst>
          </p:cNvPr>
          <p:cNvSpPr txBox="1"/>
          <p:nvPr/>
        </p:nvSpPr>
        <p:spPr>
          <a:xfrm>
            <a:off x="485669" y="2399959"/>
            <a:ext cx="836272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320" b="1" i="1" dirty="0">
                <a:latin typeface="Arial"/>
                <a:cs typeface="Arial"/>
              </a:rPr>
              <a:t>Thanks </a:t>
            </a:r>
          </a:p>
          <a:p>
            <a:r>
              <a:rPr lang="it-IT" sz="4320" b="1" i="1" dirty="0">
                <a:latin typeface="Arial"/>
                <a:cs typeface="Arial"/>
              </a:rPr>
              <a:t>Follow @domenicoraguseo</a:t>
            </a:r>
            <a:endParaRPr lang="it-IT" sz="4320" dirty="0"/>
          </a:p>
        </p:txBody>
      </p:sp>
    </p:spTree>
    <p:extLst>
      <p:ext uri="{BB962C8B-B14F-4D97-AF65-F5344CB8AC3E}">
        <p14:creationId xmlns:p14="http://schemas.microsoft.com/office/powerpoint/2010/main" val="1293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Cybercrime in Italy, Context and Recommendations</vt:lpstr>
      <vt:lpstr>Exprivia in numbers… and above numbers</vt:lpstr>
      <vt:lpstr>Who am I ( in a nutshell ) ?</vt:lpstr>
      <vt:lpstr>Threat Intelligence Analytics Peculiarities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Microsoft Office User</dc:creator>
  <cp:lastModifiedBy>Raguseo Domenico</cp:lastModifiedBy>
  <cp:revision>7</cp:revision>
  <dcterms:created xsi:type="dcterms:W3CDTF">2024-09-12T10:16:37Z</dcterms:created>
  <dcterms:modified xsi:type="dcterms:W3CDTF">2025-09-23T11:13:57Z</dcterms:modified>
</cp:coreProperties>
</file>